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61" r:id="rId2"/>
    <p:sldId id="440" r:id="rId3"/>
    <p:sldId id="441" r:id="rId4"/>
    <p:sldId id="442" r:id="rId5"/>
    <p:sldId id="443" r:id="rId6"/>
    <p:sldId id="444" r:id="rId7"/>
    <p:sldId id="445" r:id="rId8"/>
    <p:sldId id="446" r:id="rId9"/>
    <p:sldId id="447" r:id="rId10"/>
    <p:sldId id="449" r:id="rId11"/>
    <p:sldId id="450" r:id="rId12"/>
    <p:sldId id="451" r:id="rId13"/>
    <p:sldId id="452" r:id="rId14"/>
    <p:sldId id="453" r:id="rId15"/>
    <p:sldId id="454" r:id="rId16"/>
    <p:sldId id="455" r:id="rId17"/>
    <p:sldId id="515" r:id="rId18"/>
    <p:sldId id="457" r:id="rId19"/>
    <p:sldId id="475" r:id="rId20"/>
    <p:sldId id="458" r:id="rId21"/>
    <p:sldId id="459" r:id="rId22"/>
    <p:sldId id="476" r:id="rId23"/>
    <p:sldId id="460" r:id="rId24"/>
    <p:sldId id="461" r:id="rId25"/>
    <p:sldId id="462" r:id="rId26"/>
    <p:sldId id="489" r:id="rId27"/>
    <p:sldId id="463" r:id="rId28"/>
    <p:sldId id="464" r:id="rId29"/>
    <p:sldId id="513" r:id="rId30"/>
    <p:sldId id="507" r:id="rId31"/>
    <p:sldId id="508" r:id="rId32"/>
    <p:sldId id="509" r:id="rId33"/>
    <p:sldId id="516" r:id="rId34"/>
    <p:sldId id="510" r:id="rId35"/>
    <p:sldId id="511" r:id="rId36"/>
    <p:sldId id="465" r:id="rId37"/>
    <p:sldId id="466" r:id="rId38"/>
    <p:sldId id="467" r:id="rId39"/>
    <p:sldId id="492" r:id="rId40"/>
    <p:sldId id="493" r:id="rId41"/>
    <p:sldId id="494" r:id="rId42"/>
    <p:sldId id="495" r:id="rId43"/>
    <p:sldId id="496" r:id="rId44"/>
    <p:sldId id="497" r:id="rId45"/>
    <p:sldId id="499" r:id="rId46"/>
    <p:sldId id="505" r:id="rId47"/>
    <p:sldId id="502" r:id="rId48"/>
    <p:sldId id="498" r:id="rId49"/>
    <p:sldId id="500" r:id="rId50"/>
    <p:sldId id="501" r:id="rId51"/>
    <p:sldId id="504" r:id="rId52"/>
    <p:sldId id="506" r:id="rId53"/>
    <p:sldId id="468" r:id="rId54"/>
    <p:sldId id="469" r:id="rId55"/>
    <p:sldId id="470" r:id="rId56"/>
    <p:sldId id="471" r:id="rId57"/>
    <p:sldId id="472" r:id="rId58"/>
    <p:sldId id="473" r:id="rId59"/>
    <p:sldId id="474" r:id="rId60"/>
    <p:sldId id="439" r:id="rId61"/>
    <p:sldId id="433" r:id="rId62"/>
    <p:sldId id="434" r:id="rId63"/>
    <p:sldId id="514" r:id="rId64"/>
    <p:sldId id="432" r:id="rId65"/>
    <p:sldId id="354" r:id="rId66"/>
    <p:sldId id="356" r:id="rId67"/>
    <p:sldId id="357" r:id="rId68"/>
    <p:sldId id="512" r:id="rId69"/>
    <p:sldId id="435" r:id="rId70"/>
    <p:sldId id="478" r:id="rId71"/>
    <p:sldId id="479" r:id="rId72"/>
    <p:sldId id="480" r:id="rId73"/>
    <p:sldId id="437" r:id="rId74"/>
    <p:sldId id="482" r:id="rId75"/>
    <p:sldId id="358" r:id="rId76"/>
    <p:sldId id="517" r:id="rId77"/>
    <p:sldId id="481" r:id="rId78"/>
    <p:sldId id="360" r:id="rId79"/>
    <p:sldId id="483" r:id="rId80"/>
    <p:sldId id="362" r:id="rId81"/>
    <p:sldId id="518" r:id="rId82"/>
    <p:sldId id="490" r:id="rId83"/>
    <p:sldId id="363" r:id="rId84"/>
    <p:sldId id="364" r:id="rId85"/>
    <p:sldId id="365" r:id="rId86"/>
    <p:sldId id="491" r:id="rId87"/>
    <p:sldId id="484" r:id="rId88"/>
  </p:sldIdLst>
  <p:sldSz cx="9144000" cy="6858000" type="screen4x3"/>
  <p:notesSz cx="6858000" cy="9144000"/>
  <p:defaultTextStyle>
    <a:defPPr>
      <a:defRPr lang="en-GB"/>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78" autoAdjust="0"/>
    <p:restoredTop sz="86355" autoAdjust="0"/>
  </p:normalViewPr>
  <p:slideViewPr>
    <p:cSldViewPr snapToGrid="0" showGuides="1">
      <p:cViewPr varScale="1">
        <p:scale>
          <a:sx n="64" d="100"/>
          <a:sy n="64" d="100"/>
        </p:scale>
        <p:origin x="924" y="72"/>
      </p:cViewPr>
      <p:guideLst>
        <p:guide orient="horz" pos="2160"/>
        <p:guide pos="2880"/>
      </p:guideLst>
    </p:cSldViewPr>
  </p:slideViewPr>
  <p:outlineViewPr>
    <p:cViewPr>
      <p:scale>
        <a:sx n="33" d="100"/>
        <a:sy n="33" d="100"/>
      </p:scale>
      <p:origin x="0" y="-31902"/>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0" d="100"/>
          <a:sy n="70" d="100"/>
        </p:scale>
        <p:origin x="-21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slide" Target="slides/slide7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0.wmf"/><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image" Target="../media/image2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GB"/>
          </a:p>
        </p:txBody>
      </p:sp>
      <p:sp>
        <p:nvSpPr>
          <p:cNvPr id="12800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GB"/>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2800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GB"/>
          </a:p>
        </p:txBody>
      </p:sp>
      <p:sp>
        <p:nvSpPr>
          <p:cNvPr id="12800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FB6FAD4-2757-4F2B-A37A-D3E380F33B3D}" type="slidenum">
              <a:rPr lang="en-GB" altLang="en-US"/>
              <a:pPr>
                <a:defRPr/>
              </a:pPr>
              <a:t>‹#›</a:t>
            </a:fld>
            <a:endParaRPr lang="en-GB" altLang="en-US"/>
          </a:p>
        </p:txBody>
      </p:sp>
    </p:spTree>
    <p:extLst>
      <p:ext uri="{BB962C8B-B14F-4D97-AF65-F5344CB8AC3E}">
        <p14:creationId xmlns:p14="http://schemas.microsoft.com/office/powerpoint/2010/main" val="11439420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ature.com/nature/journal/v450/n7166/fig_tab/nature06252_F1.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nature.com/nature/journal/v450/n7166/fig_tab/nature06252_F1.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Cnidaria (jellyfish, anemones, hydroids).</a:t>
            </a:r>
          </a:p>
        </p:txBody>
      </p:sp>
    </p:spTree>
    <p:extLst>
      <p:ext uri="{BB962C8B-B14F-4D97-AF65-F5344CB8AC3E}">
        <p14:creationId xmlns:p14="http://schemas.microsoft.com/office/powerpoint/2010/main" val="4069480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'A healthy </a:t>
            </a:r>
            <a:r>
              <a:rPr lang="en-GB" altLang="en-US" i="1" smtClean="0"/>
              <a:t>Bombus pascuorum </a:t>
            </a:r>
            <a:r>
              <a:rPr lang="en-GB" altLang="en-US" smtClean="0"/>
              <a:t>colony with workers tending brood. Globally bee populations are in decline, yet there does not appear to be one primary cause. On page xxx of this issue Bryden et al. show how bumblebee colonies can fail if exposed to low levels of a neonicotinoid pesticide. Rather than killing bees outright, this exposure causes individual bees stress and affects their foraging, this in turn impairs colony function and ultimately causes colonies to fail. Since many factors can cause stress, this explains why it has been so difficult to identify a single primary cause for bee declines.'</a:t>
            </a:r>
          </a:p>
          <a:p>
            <a:endParaRPr lang="en-GB" altLang="en-US" smtClean="0"/>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AC218C2-4BD7-4732-8B0C-3AEAFCC05910}" type="slidenum">
              <a:rPr lang="en-GB" altLang="en-US" smtClean="0"/>
              <a:pPr>
                <a:spcBef>
                  <a:spcPct val="0"/>
                </a:spcBef>
              </a:pPr>
              <a:t>43</a:t>
            </a:fld>
            <a:endParaRPr lang="en-GB" altLang="en-US" smtClean="0"/>
          </a:p>
        </p:txBody>
      </p:sp>
    </p:spTree>
    <p:extLst>
      <p:ext uri="{BB962C8B-B14F-4D97-AF65-F5344CB8AC3E}">
        <p14:creationId xmlns:p14="http://schemas.microsoft.com/office/powerpoint/2010/main" val="1456295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'A healthy </a:t>
            </a:r>
            <a:r>
              <a:rPr lang="en-GB" altLang="en-US" i="1" smtClean="0"/>
              <a:t>Bombus pascuorum </a:t>
            </a:r>
            <a:r>
              <a:rPr lang="en-GB" altLang="en-US" smtClean="0"/>
              <a:t>colony with workers tending brood. Globally bee populations are in decline, yet there does not appear to be one primary cause. On page xxx of this issue Bryden et al. show how bumblebee colonies can fail if exposed to low levels of a neonicotinoid pesticide. Rather than killing bees outright, this exposure causes individual bees stress and affects their foraging, this in turn impairs colony function and ultimately causes colonies to fail. Since many factors can cause stress, this explains why it has been so difficult to identify a single primary cause for bee declines.'</a:t>
            </a:r>
          </a:p>
          <a:p>
            <a:endParaRPr lang="en-GB" altLang="en-US" smtClean="0"/>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C1F6632-6A55-44FF-8253-CBD03EF8B8E0}" type="slidenum">
              <a:rPr lang="en-GB" altLang="en-US" smtClean="0"/>
              <a:pPr>
                <a:spcBef>
                  <a:spcPct val="0"/>
                </a:spcBef>
              </a:pPr>
              <a:t>44</a:t>
            </a:fld>
            <a:endParaRPr lang="en-GB" altLang="en-US" smtClean="0"/>
          </a:p>
        </p:txBody>
      </p:sp>
    </p:spTree>
    <p:extLst>
      <p:ext uri="{BB962C8B-B14F-4D97-AF65-F5344CB8AC3E}">
        <p14:creationId xmlns:p14="http://schemas.microsoft.com/office/powerpoint/2010/main" val="19645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EA0C7D-8AED-4A0C-B8EC-317F6662A94A}" type="slidenum">
              <a:rPr lang="en-GB" altLang="en-US" smtClean="0"/>
              <a:pPr>
                <a:spcBef>
                  <a:spcPct val="0"/>
                </a:spcBef>
              </a:pPr>
              <a:t>47</a:t>
            </a:fld>
            <a:endParaRPr lang="en-GB" altLang="en-US" smtClean="0"/>
          </a:p>
        </p:txBody>
      </p:sp>
      <p:sp>
        <p:nvSpPr>
          <p:cNvPr id="63491" name="Rectangle 1"/>
          <p:cNvSpPr>
            <a:spLocks noGrp="1" noRot="1" noChangeAspect="1" noChangeArrowheads="1" noTextEdit="1"/>
          </p:cNvSpPr>
          <p:nvPr>
            <p:ph type="sldImg"/>
          </p:nvPr>
        </p:nvSpPr>
        <p:spPr>
          <a:xfrm>
            <a:off x="1143000" y="695325"/>
            <a:ext cx="4570413" cy="3427413"/>
          </a:xfrm>
          <a:solidFill>
            <a:srgbClr val="FFFFFF"/>
          </a:solidFill>
          <a:ln/>
        </p:spPr>
      </p:sp>
      <p:sp>
        <p:nvSpPr>
          <p:cNvPr id="63492"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279"/>
          <a:lstStyle/>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r>
              <a:rPr lang="en-US" altLang="en-US" smtClean="0"/>
              <a:t>Phase plane demonstrating multiple outcomes in the dynamics of the SLS Model between colony growth and failure. Trajectories denote 20 days of the model starting from different initial conditions (see Methods for more information) and are depicted by arrows coloured according to whether they lead to continued growth (black arrows) or colony failure (red arrows). Parameters were the same as those in Fig.  with </a:t>
            </a:r>
            <a:r>
              <a:rPr lang="en-US" altLang="en-US" i="1" smtClean="0"/>
              <a:t>β </a:t>
            </a:r>
            <a:r>
              <a:rPr lang="en-US" altLang="en-US" smtClean="0"/>
              <a:t>= 0.12.</a:t>
            </a:r>
          </a:p>
          <a:p>
            <a:pPr>
              <a:tabLst>
                <a:tab pos="633413" algn="l"/>
                <a:tab pos="1268413" algn="l"/>
                <a:tab pos="1903413" algn="l"/>
                <a:tab pos="2538413" algn="l"/>
                <a:tab pos="3171825" algn="l"/>
                <a:tab pos="3806825" algn="l"/>
                <a:tab pos="4441825" algn="l"/>
                <a:tab pos="5076825" algn="l"/>
              </a:tabLst>
            </a:pPr>
            <a:endParaRPr lang="en-US" altLang="en-US" smtClean="0"/>
          </a:p>
          <a:p>
            <a:pPr>
              <a:tabLst>
                <a:tab pos="633413" algn="l"/>
                <a:tab pos="1268413" algn="l"/>
                <a:tab pos="1903413" algn="l"/>
                <a:tab pos="2538413" algn="l"/>
                <a:tab pos="3171825" algn="l"/>
                <a:tab pos="3806825" algn="l"/>
                <a:tab pos="4441825" algn="l"/>
                <a:tab pos="5076825" algn="l"/>
              </a:tabLst>
            </a:pPr>
            <a:r>
              <a:rPr lang="en-GB" altLang="en-US" smtClean="0"/>
              <a:t>© This slide is made available for non-commercial use only. Please note that permission may be required for re-use of images in which the copyright is owned by a third party.</a:t>
            </a:r>
            <a:endParaRPr lang="en-US" altLang="en-US" smtClean="0"/>
          </a:p>
        </p:txBody>
      </p:sp>
    </p:spTree>
    <p:extLst>
      <p:ext uri="{BB962C8B-B14F-4D97-AF65-F5344CB8AC3E}">
        <p14:creationId xmlns:p14="http://schemas.microsoft.com/office/powerpoint/2010/main" val="346197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1685351-D0ED-4724-8B6D-D4934ACEC029}" type="slidenum">
              <a:rPr lang="en-GB" altLang="en-US" smtClean="0"/>
              <a:pPr>
                <a:spcBef>
                  <a:spcPct val="0"/>
                </a:spcBef>
              </a:pPr>
              <a:t>51</a:t>
            </a:fld>
            <a:endParaRPr lang="en-GB" altLang="en-US" smtClean="0"/>
          </a:p>
        </p:txBody>
      </p:sp>
      <p:sp>
        <p:nvSpPr>
          <p:cNvPr id="68611" name="Rectangle 1"/>
          <p:cNvSpPr>
            <a:spLocks noGrp="1" noRot="1" noChangeAspect="1" noChangeArrowheads="1" noTextEdit="1"/>
          </p:cNvSpPr>
          <p:nvPr>
            <p:ph type="sldImg"/>
          </p:nvPr>
        </p:nvSpPr>
        <p:spPr>
          <a:xfrm>
            <a:off x="1143000" y="695325"/>
            <a:ext cx="4570413" cy="3427413"/>
          </a:xfrm>
          <a:solidFill>
            <a:srgbClr val="FFFFFF"/>
          </a:solidFill>
          <a:ln/>
        </p:spPr>
      </p:sp>
      <p:sp>
        <p:nvSpPr>
          <p:cNvPr id="68612"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279"/>
          <a:lstStyle/>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endParaRPr lang="en-GB" altLang="en-US" smtClean="0">
              <a:latin typeface="Arial" panose="020B0604020202020204" pitchFamily="34" charset="0"/>
              <a:ea typeface="DejaVu Sans"/>
              <a:cs typeface="DejaVu Sans"/>
            </a:endParaRPr>
          </a:p>
          <a:p>
            <a:pPr algn="just" eaLnBrk="1">
              <a:lnSpc>
                <a:spcPct val="93000"/>
              </a:lnSpc>
              <a:spcBef>
                <a:spcPct val="0"/>
              </a:spcBef>
              <a:tabLst>
                <a:tab pos="633413" algn="l"/>
                <a:tab pos="1268413" algn="l"/>
                <a:tab pos="1903413" algn="l"/>
                <a:tab pos="2538413" algn="l"/>
                <a:tab pos="3171825" algn="l"/>
                <a:tab pos="3806825" algn="l"/>
                <a:tab pos="4441825" algn="l"/>
                <a:tab pos="5076825" algn="l"/>
              </a:tabLst>
            </a:pPr>
            <a:r>
              <a:rPr lang="en-US" altLang="en-US" smtClean="0"/>
              <a:t>A schematic diagram showing the changing types of dynamics in the SLS Model due to an increasing rate of healthy bees becoming impaired (</a:t>
            </a:r>
            <a:r>
              <a:rPr lang="en-US" altLang="en-US" i="1" smtClean="0"/>
              <a:t>β</a:t>
            </a:r>
            <a:r>
              <a:rPr lang="en-US" altLang="en-US" smtClean="0"/>
              <a:t> increases over the three panels from left to right). Colonies with black trajectories grow whereas red trajectories lead to failure. (a) All colonies grow. (b) There is a breaking point (dashed line) between two basins of attraction depending on the numbers of bees present in the colony and the level of impaired bees in the colony; depending on initial conditions colonies will either grow or fail. (c) All colonies can grow at first but will eventually fail.</a:t>
            </a:r>
          </a:p>
          <a:p>
            <a:pPr>
              <a:tabLst>
                <a:tab pos="633413" algn="l"/>
                <a:tab pos="1268413" algn="l"/>
                <a:tab pos="1903413" algn="l"/>
                <a:tab pos="2538413" algn="l"/>
                <a:tab pos="3171825" algn="l"/>
                <a:tab pos="3806825" algn="l"/>
                <a:tab pos="4441825" algn="l"/>
                <a:tab pos="5076825" algn="l"/>
              </a:tabLst>
            </a:pPr>
            <a:endParaRPr lang="en-US" altLang="en-US" smtClean="0"/>
          </a:p>
          <a:p>
            <a:pPr>
              <a:tabLst>
                <a:tab pos="633413" algn="l"/>
                <a:tab pos="1268413" algn="l"/>
                <a:tab pos="1903413" algn="l"/>
                <a:tab pos="2538413" algn="l"/>
                <a:tab pos="3171825" algn="l"/>
                <a:tab pos="3806825" algn="l"/>
                <a:tab pos="4441825" algn="l"/>
                <a:tab pos="5076825" algn="l"/>
              </a:tabLst>
            </a:pPr>
            <a:r>
              <a:rPr lang="en-GB" altLang="en-US" smtClean="0"/>
              <a:t>© This slide is made available for non-commercial use only. Please note that permission may be required for re-use of images in which the copyright is owned by a third party.</a:t>
            </a:r>
            <a:endParaRPr lang="en-US" altLang="en-US" smtClean="0"/>
          </a:p>
        </p:txBody>
      </p:sp>
    </p:spTree>
    <p:extLst>
      <p:ext uri="{BB962C8B-B14F-4D97-AF65-F5344CB8AC3E}">
        <p14:creationId xmlns:p14="http://schemas.microsoft.com/office/powerpoint/2010/main" val="1543841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Density dependence works on the larvae, but the effect is on the nr of eggs laid in the next generation. </a:t>
            </a: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2EA9701-DD7B-46D7-8C3F-B58C21467798}" type="slidenum">
              <a:rPr lang="en-GB" altLang="en-US" sz="1200" smtClean="0"/>
              <a:pPr/>
              <a:t>63</a:t>
            </a:fld>
            <a:endParaRPr lang="en-GB" altLang="en-US" sz="1200" smtClean="0"/>
          </a:p>
        </p:txBody>
      </p:sp>
    </p:spTree>
    <p:extLst>
      <p:ext uri="{BB962C8B-B14F-4D97-AF65-F5344CB8AC3E}">
        <p14:creationId xmlns:p14="http://schemas.microsoft.com/office/powerpoint/2010/main" val="1909606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48423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5516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19614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39623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86963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Stag horn (bottom lef) pillar coral (top right)</a:t>
            </a:r>
          </a:p>
        </p:txBody>
      </p:sp>
    </p:spTree>
    <p:extLst>
      <p:ext uri="{BB962C8B-B14F-4D97-AF65-F5344CB8AC3E}">
        <p14:creationId xmlns:p14="http://schemas.microsoft.com/office/powerpoint/2010/main" val="5483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75780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Results on the flour beetle Tribolium. By manupulating adult mortality rate the dynamics can be changed. The model predicts different types of behaviour for different levels of manipulation. Manipulation starts at week 12.</a:t>
            </a:r>
            <a:endParaRPr lang="en-US" altLang="en-US" smtClean="0"/>
          </a:p>
        </p:txBody>
      </p:sp>
    </p:spTree>
    <p:extLst>
      <p:ext uri="{BB962C8B-B14F-4D97-AF65-F5344CB8AC3E}">
        <p14:creationId xmlns:p14="http://schemas.microsoft.com/office/powerpoint/2010/main" val="3263013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Conclusion: foodwebs that persist in nature can still be chaotic. Stability is not required for persistence</a:t>
            </a:r>
            <a:endParaRPr lang="en-US" altLang="en-US" smtClean="0"/>
          </a:p>
        </p:txBody>
      </p:sp>
    </p:spTree>
    <p:extLst>
      <p:ext uri="{BB962C8B-B14F-4D97-AF65-F5344CB8AC3E}">
        <p14:creationId xmlns:p14="http://schemas.microsoft.com/office/powerpoint/2010/main" val="346286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Conclusion: foodwebs that persist in nature can still be chaotic. Stability is not required for persistence</a:t>
            </a:r>
            <a:endParaRPr lang="en-US" altLang="en-US" smtClean="0"/>
          </a:p>
        </p:txBody>
      </p:sp>
    </p:spTree>
    <p:extLst>
      <p:ext uri="{BB962C8B-B14F-4D97-AF65-F5344CB8AC3E}">
        <p14:creationId xmlns:p14="http://schemas.microsoft.com/office/powerpoint/2010/main" val="237827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Predictions are denoted by lines and empirical data are denoted by black squares. The model that was run with a median algal–coral overgrowth rate of 8 cm2 yr-1 is shown with a black line and the upper rate of 14 cm2 yr-1 is shown with a red line. 1983 Massive disease induced mortality in the sea urchins</a:t>
            </a:r>
          </a:p>
        </p:txBody>
      </p:sp>
    </p:spTree>
    <p:extLst>
      <p:ext uri="{BB962C8B-B14F-4D97-AF65-F5344CB8AC3E}">
        <p14:creationId xmlns:p14="http://schemas.microsoft.com/office/powerpoint/2010/main" val="986964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Stable and unstable equilibria are denoted by solid and open squares, respectively. Black denotes 8 cm2 yr-1, red denotes 14 cm2 yr-1. Blue lines, marked with appropriate dates, represent model predictions of the trajectory of reefs in Jamaica (see also </a:t>
            </a:r>
            <a:r>
              <a:rPr lang="en-GB" altLang="en-US" smtClean="0">
                <a:hlinkClick r:id="rId3"/>
              </a:rPr>
              <a:t>Fig. 1</a:t>
            </a:r>
            <a:r>
              <a:rPr lang="en-GB" altLang="en-US" smtClean="0"/>
              <a:t>). </a:t>
            </a:r>
          </a:p>
        </p:txBody>
      </p:sp>
    </p:spTree>
    <p:extLst>
      <p:ext uri="{BB962C8B-B14F-4D97-AF65-F5344CB8AC3E}">
        <p14:creationId xmlns:p14="http://schemas.microsoft.com/office/powerpoint/2010/main" val="1505021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Stable and unstable equilibria are denoted by solid and open squares, respectively. Black denotes 8 cm2 yr-1, red denotes 14 cm2 yr-1. Blue lines, marked with appropriate dates, represent model predictions of the trajectory of reefs in Jamaica (see also </a:t>
            </a:r>
            <a:r>
              <a:rPr lang="en-GB" altLang="en-US" smtClean="0">
                <a:hlinkClick r:id="rId3"/>
              </a:rPr>
              <a:t>Fig. 1</a:t>
            </a:r>
            <a:r>
              <a:rPr lang="en-GB" altLang="en-US" smtClean="0"/>
              <a:t>). </a:t>
            </a:r>
          </a:p>
        </p:txBody>
      </p:sp>
    </p:spTree>
    <p:extLst>
      <p:ext uri="{BB962C8B-B14F-4D97-AF65-F5344CB8AC3E}">
        <p14:creationId xmlns:p14="http://schemas.microsoft.com/office/powerpoint/2010/main" val="357562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E8B327C-674F-4E40-B027-994FE909ABEF}" type="slidenum">
              <a:rPr lang="en-GB" altLang="en-US" sz="1200" smtClean="0"/>
              <a:pPr/>
              <a:t>28</a:t>
            </a:fld>
            <a:endParaRPr lang="en-GB" altLang="en-US" sz="1200" smtClean="0"/>
          </a:p>
        </p:txBody>
      </p:sp>
    </p:spTree>
    <p:extLst>
      <p:ext uri="{BB962C8B-B14F-4D97-AF65-F5344CB8AC3E}">
        <p14:creationId xmlns:p14="http://schemas.microsoft.com/office/powerpoint/2010/main" val="54608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B5AB0DA-A069-4D3B-B5ED-AD8739C483DB}" type="slidenum">
              <a:rPr lang="en-GB" altLang="en-US" sz="1200" smtClean="0"/>
              <a:pPr/>
              <a:t>32</a:t>
            </a:fld>
            <a:endParaRPr lang="en-GB" altLang="en-US" sz="1200" smtClean="0"/>
          </a:p>
        </p:txBody>
      </p:sp>
    </p:spTree>
    <p:extLst>
      <p:ext uri="{BB962C8B-B14F-4D97-AF65-F5344CB8AC3E}">
        <p14:creationId xmlns:p14="http://schemas.microsoft.com/office/powerpoint/2010/main" val="3770881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E7F76A-1A38-47BF-9E1A-0E39E28E287B}" type="slidenum">
              <a:rPr lang="en-GB" altLang="en-US" smtClean="0"/>
              <a:pPr>
                <a:spcBef>
                  <a:spcPct val="0"/>
                </a:spcBef>
              </a:pPr>
              <a:t>40</a:t>
            </a:fld>
            <a:endParaRPr lang="en-GB" altLang="en-US" smtClean="0"/>
          </a:p>
        </p:txBody>
      </p:sp>
    </p:spTree>
    <p:extLst>
      <p:ext uri="{BB962C8B-B14F-4D97-AF65-F5344CB8AC3E}">
        <p14:creationId xmlns:p14="http://schemas.microsoft.com/office/powerpoint/2010/main" val="286117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Israeli Acute paralysis virus</a:t>
            </a:r>
          </a:p>
          <a:p>
            <a:r>
              <a:rPr lang="en-GB" altLang="en-US" smtClean="0"/>
              <a:t>Kashmir Bee virus</a:t>
            </a:r>
          </a:p>
          <a:p>
            <a:r>
              <a:rPr lang="en-GB" altLang="en-US" smtClean="0"/>
              <a:t>Nosema</a:t>
            </a: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27F694-1328-4EE0-8D9E-55D327BEFF38}" type="slidenum">
              <a:rPr lang="en-GB" altLang="en-US" smtClean="0"/>
              <a:pPr>
                <a:spcBef>
                  <a:spcPct val="0"/>
                </a:spcBef>
              </a:pPr>
              <a:t>42</a:t>
            </a:fld>
            <a:endParaRPr lang="en-GB" altLang="en-US" smtClean="0"/>
          </a:p>
        </p:txBody>
      </p:sp>
    </p:spTree>
    <p:extLst>
      <p:ext uri="{BB962C8B-B14F-4D97-AF65-F5344CB8AC3E}">
        <p14:creationId xmlns:p14="http://schemas.microsoft.com/office/powerpoint/2010/main" val="3306799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B7A9CD8-2CCE-4028-82AE-EF55545BAF82}" type="slidenum">
              <a:rPr lang="en-GB" altLang="en-US"/>
              <a:pPr>
                <a:defRPr/>
              </a:pPr>
              <a:t>‹#›</a:t>
            </a:fld>
            <a:endParaRPr lang="en-GB" altLang="en-US"/>
          </a:p>
        </p:txBody>
      </p:sp>
    </p:spTree>
    <p:extLst>
      <p:ext uri="{BB962C8B-B14F-4D97-AF65-F5344CB8AC3E}">
        <p14:creationId xmlns:p14="http://schemas.microsoft.com/office/powerpoint/2010/main" val="480411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DFAC3BA-29EF-4BEA-B66B-52FE7E473CCB}" type="slidenum">
              <a:rPr lang="en-GB" altLang="en-US"/>
              <a:pPr>
                <a:defRPr/>
              </a:pPr>
              <a:t>‹#›</a:t>
            </a:fld>
            <a:endParaRPr lang="en-GB" altLang="en-US"/>
          </a:p>
        </p:txBody>
      </p:sp>
    </p:spTree>
    <p:extLst>
      <p:ext uri="{BB962C8B-B14F-4D97-AF65-F5344CB8AC3E}">
        <p14:creationId xmlns:p14="http://schemas.microsoft.com/office/powerpoint/2010/main" val="2248504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50863F3-30AC-4856-BD18-9E7D4008D4E7}" type="slidenum">
              <a:rPr lang="en-GB" altLang="en-US"/>
              <a:pPr>
                <a:defRPr/>
              </a:pPr>
              <a:t>‹#›</a:t>
            </a:fld>
            <a:endParaRPr lang="en-GB" altLang="en-US"/>
          </a:p>
        </p:txBody>
      </p:sp>
    </p:spTree>
    <p:extLst>
      <p:ext uri="{BB962C8B-B14F-4D97-AF65-F5344CB8AC3E}">
        <p14:creationId xmlns:p14="http://schemas.microsoft.com/office/powerpoint/2010/main" val="900829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B373FF8F-DB28-427A-B5BC-6721717C985C}" type="slidenum">
              <a:rPr lang="en-GB" altLang="en-US"/>
              <a:pPr>
                <a:defRPr/>
              </a:pPr>
              <a:t>‹#›</a:t>
            </a:fld>
            <a:endParaRPr lang="en-GB" altLang="en-US"/>
          </a:p>
        </p:txBody>
      </p:sp>
    </p:spTree>
    <p:extLst>
      <p:ext uri="{BB962C8B-B14F-4D97-AF65-F5344CB8AC3E}">
        <p14:creationId xmlns:p14="http://schemas.microsoft.com/office/powerpoint/2010/main" val="46081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BA4DC131-6AEC-4205-9B29-443332F5B80C}" type="slidenum">
              <a:rPr lang="en-GB" altLang="en-US"/>
              <a:pPr>
                <a:defRPr/>
              </a:pPr>
              <a:t>‹#›</a:t>
            </a:fld>
            <a:endParaRPr lang="en-GB" altLang="en-US"/>
          </a:p>
        </p:txBody>
      </p:sp>
    </p:spTree>
    <p:extLst>
      <p:ext uri="{BB962C8B-B14F-4D97-AF65-F5344CB8AC3E}">
        <p14:creationId xmlns:p14="http://schemas.microsoft.com/office/powerpoint/2010/main" val="2430527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1" y="1604329"/>
            <a:ext cx="8226720" cy="21933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481" y="3935934"/>
            <a:ext cx="8226720" cy="219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p:txBody>
          <a:bodyPr/>
          <a:lstStyle>
            <a:lvl1pPr>
              <a:defRPr/>
            </a:lvl1pPr>
          </a:lstStyle>
          <a:p>
            <a:pPr>
              <a:defRPr/>
            </a:pPr>
            <a:endParaRPr lang="en-US"/>
          </a:p>
        </p:txBody>
      </p:sp>
      <p:sp>
        <p:nvSpPr>
          <p:cNvPr id="6" name="Rectangle 4"/>
          <p:cNvSpPr>
            <a:spLocks noGrp="1" noChangeArrowheads="1"/>
          </p:cNvSpPr>
          <p:nvPr>
            <p:ph type="ftr" idx="11"/>
          </p:nvPr>
        </p:nvSpPr>
        <p:spPr/>
        <p:txBody>
          <a:bodyPr/>
          <a:lstStyle>
            <a:lvl1pPr>
              <a:defRPr/>
            </a:lvl1pPr>
          </a:lstStyle>
          <a:p>
            <a:pPr>
              <a:defRPr/>
            </a:pPr>
            <a:endParaRPr lang="en-US"/>
          </a:p>
        </p:txBody>
      </p:sp>
      <p:sp>
        <p:nvSpPr>
          <p:cNvPr id="7" name="Rectangle 5"/>
          <p:cNvSpPr>
            <a:spLocks noGrp="1" noChangeArrowheads="1"/>
          </p:cNvSpPr>
          <p:nvPr>
            <p:ph type="sldNum" idx="12"/>
          </p:nvPr>
        </p:nvSpPr>
        <p:spPr/>
        <p:txBody>
          <a:bodyPr/>
          <a:lstStyle>
            <a:lvl1pPr>
              <a:defRPr/>
            </a:lvl1pPr>
          </a:lstStyle>
          <a:p>
            <a:pPr>
              <a:defRPr/>
            </a:pPr>
            <a:fld id="{E3FD5B05-9619-459D-9801-8D38AA9244CD}" type="slidenum">
              <a:rPr lang="en-GB" altLang="en-US"/>
              <a:pPr>
                <a:defRPr/>
              </a:pPr>
              <a:t>‹#›</a:t>
            </a:fld>
            <a:endParaRPr lang="en-GB" altLang="en-US"/>
          </a:p>
        </p:txBody>
      </p:sp>
    </p:spTree>
    <p:extLst>
      <p:ext uri="{BB962C8B-B14F-4D97-AF65-F5344CB8AC3E}">
        <p14:creationId xmlns:p14="http://schemas.microsoft.com/office/powerpoint/2010/main" val="144462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96968A7E-9685-4686-B03E-E86B4CED987E}" type="slidenum">
              <a:rPr lang="en-GB" altLang="en-US"/>
              <a:pPr>
                <a:defRPr/>
              </a:pPr>
              <a:t>‹#›</a:t>
            </a:fld>
            <a:endParaRPr lang="en-GB" altLang="en-US"/>
          </a:p>
        </p:txBody>
      </p:sp>
    </p:spTree>
    <p:extLst>
      <p:ext uri="{BB962C8B-B14F-4D97-AF65-F5344CB8AC3E}">
        <p14:creationId xmlns:p14="http://schemas.microsoft.com/office/powerpoint/2010/main" val="298989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314300D-2CA3-4188-A175-7D13820335C2}" type="slidenum">
              <a:rPr lang="en-GB" altLang="en-US"/>
              <a:pPr>
                <a:defRPr/>
              </a:pPr>
              <a:t>‹#›</a:t>
            </a:fld>
            <a:endParaRPr lang="en-GB" altLang="en-US"/>
          </a:p>
        </p:txBody>
      </p:sp>
    </p:spTree>
    <p:extLst>
      <p:ext uri="{BB962C8B-B14F-4D97-AF65-F5344CB8AC3E}">
        <p14:creationId xmlns:p14="http://schemas.microsoft.com/office/powerpoint/2010/main" val="319096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7D781C1-86F9-4BE1-B2ED-A00C78896099}" type="slidenum">
              <a:rPr lang="en-GB" altLang="en-US"/>
              <a:pPr>
                <a:defRPr/>
              </a:pPr>
              <a:t>‹#›</a:t>
            </a:fld>
            <a:endParaRPr lang="en-GB" altLang="en-US"/>
          </a:p>
        </p:txBody>
      </p:sp>
    </p:spTree>
    <p:extLst>
      <p:ext uri="{BB962C8B-B14F-4D97-AF65-F5344CB8AC3E}">
        <p14:creationId xmlns:p14="http://schemas.microsoft.com/office/powerpoint/2010/main" val="73548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DCCCAC15-30EC-4997-9AE9-D9F44E1559DC}" type="slidenum">
              <a:rPr lang="en-GB" altLang="en-US"/>
              <a:pPr>
                <a:defRPr/>
              </a:pPr>
              <a:t>‹#›</a:t>
            </a:fld>
            <a:endParaRPr lang="en-GB" altLang="en-US"/>
          </a:p>
        </p:txBody>
      </p:sp>
    </p:spTree>
    <p:extLst>
      <p:ext uri="{BB962C8B-B14F-4D97-AF65-F5344CB8AC3E}">
        <p14:creationId xmlns:p14="http://schemas.microsoft.com/office/powerpoint/2010/main" val="298399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DCA92760-7830-486F-92ED-06E673569684}" type="slidenum">
              <a:rPr lang="en-GB" altLang="en-US"/>
              <a:pPr>
                <a:defRPr/>
              </a:pPr>
              <a:t>‹#›</a:t>
            </a:fld>
            <a:endParaRPr lang="en-GB" altLang="en-US"/>
          </a:p>
        </p:txBody>
      </p:sp>
    </p:spTree>
    <p:extLst>
      <p:ext uri="{BB962C8B-B14F-4D97-AF65-F5344CB8AC3E}">
        <p14:creationId xmlns:p14="http://schemas.microsoft.com/office/powerpoint/2010/main" val="17815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AE5B161A-2533-4B53-9BDD-BBA5FBDC07E9}" type="slidenum">
              <a:rPr lang="en-GB" altLang="en-US"/>
              <a:pPr>
                <a:defRPr/>
              </a:pPr>
              <a:t>‹#›</a:t>
            </a:fld>
            <a:endParaRPr lang="en-GB" altLang="en-US"/>
          </a:p>
        </p:txBody>
      </p:sp>
    </p:spTree>
    <p:extLst>
      <p:ext uri="{BB962C8B-B14F-4D97-AF65-F5344CB8AC3E}">
        <p14:creationId xmlns:p14="http://schemas.microsoft.com/office/powerpoint/2010/main" val="3748943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98CC263C-F6F8-4416-BBE2-B5AAE8589C5F}" type="slidenum">
              <a:rPr lang="en-GB" altLang="en-US"/>
              <a:pPr>
                <a:defRPr/>
              </a:pPr>
              <a:t>‹#›</a:t>
            </a:fld>
            <a:endParaRPr lang="en-GB" altLang="en-US"/>
          </a:p>
        </p:txBody>
      </p:sp>
    </p:spTree>
    <p:extLst>
      <p:ext uri="{BB962C8B-B14F-4D97-AF65-F5344CB8AC3E}">
        <p14:creationId xmlns:p14="http://schemas.microsoft.com/office/powerpoint/2010/main" val="924771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2CC1533E-2E9D-46F0-A0C2-697765C326D4}" type="slidenum">
              <a:rPr lang="en-GB" altLang="en-US"/>
              <a:pPr>
                <a:defRPr/>
              </a:pPr>
              <a:t>‹#›</a:t>
            </a:fld>
            <a:endParaRPr lang="en-GB" altLang="en-US"/>
          </a:p>
        </p:txBody>
      </p:sp>
    </p:spTree>
    <p:extLst>
      <p:ext uri="{BB962C8B-B14F-4D97-AF65-F5344CB8AC3E}">
        <p14:creationId xmlns:p14="http://schemas.microsoft.com/office/powerpoint/2010/main" val="3250753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BEDA561-4FBB-4A13-A5D5-7953C6F7ABB2}"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png"/><Relationship Id="rId5" Type="http://schemas.openxmlformats.org/officeDocument/2006/relationships/oleObject" Target="../embeddings/oleObject2.bin"/><Relationship Id="rId4" Type="http://schemas.openxmlformats.org/officeDocument/2006/relationships/image" Target="../media/image22.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1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9.wmf"/><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image" Target="../media/image2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30.wmf"/><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image" Target="../media/image27.wmf"/></Relationships>
</file>

<file path=ppt/slides/_rels/slide2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2.xml"/><Relationship Id="rId4" Type="http://schemas.openxmlformats.org/officeDocument/2006/relationships/image" Target="../media/image33.wmf"/></Relationships>
</file>

<file path=ppt/slides/_rels/slide2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4.wmf"/><Relationship Id="rId1"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image" Target="../media/image32.wmf"/></Relationships>
</file>

<file path=ppt/slides/_rels/slide2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3.wmf"/><Relationship Id="rId1"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image" Target="../media/image32.wmf"/></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39.wmf"/><Relationship Id="rId7"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23.png"/><Relationship Id="rId4" Type="http://schemas.openxmlformats.org/officeDocument/2006/relationships/oleObject" Target="../embeddings/oleObject4.bin"/><Relationship Id="rId9" Type="http://schemas.openxmlformats.org/officeDocument/2006/relationships/image" Target="../media/image24.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7.xml"/><Relationship Id="rId7"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3.png"/><Relationship Id="rId11" Type="http://schemas.openxmlformats.org/officeDocument/2006/relationships/image" Target="../media/image24.png"/><Relationship Id="rId5" Type="http://schemas.openxmlformats.org/officeDocument/2006/relationships/oleObject" Target="../embeddings/oleObject7.bin"/><Relationship Id="rId10" Type="http://schemas.openxmlformats.org/officeDocument/2006/relationships/oleObject" Target="../embeddings/oleObject9.bin"/><Relationship Id="rId4" Type="http://schemas.openxmlformats.org/officeDocument/2006/relationships/image" Target="../media/image39.wmf"/><Relationship Id="rId9" Type="http://schemas.openxmlformats.org/officeDocument/2006/relationships/image" Target="../media/image40.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hyperlink" Target="http://onlinelibrary.wiley.com/doi/10.1111/ele.12188/full#ele12188-fig-0001" TargetMode="Externa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6.wmf"/><Relationship Id="rId5" Type="http://schemas.openxmlformats.org/officeDocument/2006/relationships/oleObject" Target="../embeddings/oleObject12.bin"/><Relationship Id="rId4" Type="http://schemas.openxmlformats.org/officeDocument/2006/relationships/image" Target="../media/image65.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68.w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69.wmf"/><Relationship Id="rId4" Type="http://schemas.openxmlformats.org/officeDocument/2006/relationships/image" Target="../media/image67.wmf"/></Relationships>
</file>

<file path=ppt/slides/_rels/slide66.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slideLayout" Target="../slideLayouts/slideLayout2.xml"/><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slides/_rels/slide68.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6.wmf"/><Relationship Id="rId5" Type="http://schemas.openxmlformats.org/officeDocument/2006/relationships/oleObject" Target="../embeddings/oleObject16.bin"/><Relationship Id="rId4" Type="http://schemas.openxmlformats.org/officeDocument/2006/relationships/image" Target="../media/image66.w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82.wmf"/><Relationship Id="rId7" Type="http://schemas.openxmlformats.org/officeDocument/2006/relationships/image" Target="../media/image79.w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81.wmf"/><Relationship Id="rId5" Type="http://schemas.openxmlformats.org/officeDocument/2006/relationships/image" Target="../media/image78.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80.wmf"/></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84.wmf"/><Relationship Id="rId5" Type="http://schemas.openxmlformats.org/officeDocument/2006/relationships/oleObject" Target="../embeddings/oleObject23.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25.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82.wmf"/><Relationship Id="rId7" Type="http://schemas.openxmlformats.org/officeDocument/2006/relationships/image" Target="../media/image79.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27.bin"/><Relationship Id="rId11" Type="http://schemas.openxmlformats.org/officeDocument/2006/relationships/image" Target="../media/image81.wmf"/><Relationship Id="rId5" Type="http://schemas.openxmlformats.org/officeDocument/2006/relationships/image" Target="../media/image78.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80.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87.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90.wmf"/><Relationship Id="rId7" Type="http://schemas.openxmlformats.org/officeDocument/2006/relationships/image" Target="../media/image80.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32.bin"/><Relationship Id="rId11" Type="http://schemas.openxmlformats.org/officeDocument/2006/relationships/image" Target="../media/image92.wmf"/><Relationship Id="rId5" Type="http://schemas.openxmlformats.org/officeDocument/2006/relationships/image" Target="../media/image88.wmf"/><Relationship Id="rId10" Type="http://schemas.openxmlformats.org/officeDocument/2006/relationships/image" Target="../media/image91.wmf"/><Relationship Id="rId4" Type="http://schemas.openxmlformats.org/officeDocument/2006/relationships/oleObject" Target="../embeddings/oleObject31.bin"/><Relationship Id="rId9" Type="http://schemas.openxmlformats.org/officeDocument/2006/relationships/image" Target="../media/image89.wmf"/></Relationships>
</file>

<file path=ppt/slides/_rels/slide74.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6.wmf"/></Relationships>
</file>

<file path=ppt/slides/_rels/slide78.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8.wmf"/></Relationships>
</file>

<file path=ppt/slides/_rels/slide79.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0.wmf"/></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06.w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5800" y="2211388"/>
            <a:ext cx="7772400" cy="1143000"/>
          </a:xfrm>
        </p:spPr>
        <p:txBody>
          <a:bodyPr>
            <a:normAutofit fontScale="90000"/>
          </a:bodyPr>
          <a:lstStyle/>
          <a:p>
            <a:pPr eaLnBrk="1" hangingPunct="1">
              <a:defRPr/>
            </a:pPr>
            <a:r>
              <a:rPr lang="en-US" sz="4000" dirty="0" smtClean="0"/>
              <a:t>Alternative stable states, phase shifts, catastrophic transitions</a:t>
            </a:r>
            <a:r>
              <a:rPr lang="en-GB" sz="4300" dirty="0" smtClean="0">
                <a:cs typeface="Arial" charset="0"/>
              </a:rPr>
              <a:t/>
            </a:r>
            <a:br>
              <a:rPr lang="en-GB" sz="4300" dirty="0" smtClean="0">
                <a:cs typeface="Arial" charset="0"/>
              </a:rPr>
            </a:br>
            <a:endParaRPr lang="en-GB" sz="4300" dirty="0" smtClean="0">
              <a:cs typeface="Arial" charset="0"/>
            </a:endParaRPr>
          </a:p>
        </p:txBody>
      </p:sp>
      <p:sp>
        <p:nvSpPr>
          <p:cNvPr id="4099" name="Text Box 4"/>
          <p:cNvSpPr txBox="1">
            <a:spLocks noChangeArrowheads="1"/>
          </p:cNvSpPr>
          <p:nvPr/>
        </p:nvSpPr>
        <p:spPr bwMode="auto">
          <a:xfrm>
            <a:off x="457200" y="3810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400">
              <a:latin typeface="Comic Sans MS" panose="030F0702030302020204" pitchFamily="66" charset="0"/>
            </a:endParaRPr>
          </a:p>
        </p:txBody>
      </p:sp>
      <p:sp>
        <p:nvSpPr>
          <p:cNvPr id="4100" name="Text Box 3"/>
          <p:cNvSpPr txBox="1">
            <a:spLocks noChangeArrowheads="1"/>
          </p:cNvSpPr>
          <p:nvPr/>
        </p:nvSpPr>
        <p:spPr bwMode="auto">
          <a:xfrm>
            <a:off x="1524000" y="3592513"/>
            <a:ext cx="62484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Arial" panose="020B0604020202020204" pitchFamily="34" charset="0"/>
              </a:rPr>
              <a:t>Vincent Jansen</a:t>
            </a:r>
          </a:p>
          <a:p>
            <a:pPr algn="ctr" eaLnBrk="1" hangingPunct="1">
              <a:spcBef>
                <a:spcPct val="50000"/>
              </a:spcBef>
              <a:buFontTx/>
              <a:buNone/>
            </a:pPr>
            <a:r>
              <a:rPr lang="en-GB" altLang="en-US" sz="2400">
                <a:latin typeface="Arial" panose="020B0604020202020204" pitchFamily="34" charset="0"/>
              </a:rPr>
              <a:t>vincent.jansen@rhul.ac.uk</a:t>
            </a:r>
          </a:p>
        </p:txBody>
      </p:sp>
      <p:pic>
        <p:nvPicPr>
          <p:cNvPr id="4101" name="Picture 6"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488" y="198438"/>
            <a:ext cx="20161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ChangeArrowheads="1"/>
          </p:cNvSpPr>
          <p:nvPr/>
        </p:nvSpPr>
        <p:spPr bwMode="auto">
          <a:xfrm rot="-5400000">
            <a:off x="227806" y="4285457"/>
            <a:ext cx="2117725" cy="2103438"/>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en-GB"/>
          </a:p>
        </p:txBody>
      </p:sp>
      <p:sp>
        <p:nvSpPr>
          <p:cNvPr id="15363" name="AutoShape 3"/>
          <p:cNvSpPr>
            <a:spLocks noChangeArrowheads="1"/>
          </p:cNvSpPr>
          <p:nvPr/>
        </p:nvSpPr>
        <p:spPr bwMode="auto">
          <a:xfrm flipH="1">
            <a:off x="3554413" y="1608138"/>
            <a:ext cx="1612900" cy="1049337"/>
          </a:xfrm>
          <a:prstGeom prst="leftArrow">
            <a:avLst>
              <a:gd name="adj1" fmla="val 50000"/>
              <a:gd name="adj2" fmla="val 3842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nvGrpSpPr>
          <p:cNvPr id="15364" name="Group 4"/>
          <p:cNvGrpSpPr>
            <a:grpSpLocks/>
          </p:cNvGrpSpPr>
          <p:nvPr/>
        </p:nvGrpSpPr>
        <p:grpSpPr bwMode="auto">
          <a:xfrm>
            <a:off x="290513" y="1287463"/>
            <a:ext cx="3192462" cy="2857500"/>
            <a:chOff x="308" y="1426"/>
            <a:chExt cx="2011" cy="1800"/>
          </a:xfrm>
        </p:grpSpPr>
        <p:grpSp>
          <p:nvGrpSpPr>
            <p:cNvPr id="15388" name="Group 5"/>
            <p:cNvGrpSpPr>
              <a:grpSpLocks/>
            </p:cNvGrpSpPr>
            <p:nvPr/>
          </p:nvGrpSpPr>
          <p:grpSpPr bwMode="auto">
            <a:xfrm>
              <a:off x="308" y="1426"/>
              <a:ext cx="2011" cy="1770"/>
              <a:chOff x="542" y="2146"/>
              <a:chExt cx="2011" cy="1770"/>
            </a:xfrm>
          </p:grpSpPr>
          <p:sp>
            <p:nvSpPr>
              <p:cNvPr id="15390" name="Rectangle 6"/>
              <p:cNvSpPr>
                <a:spLocks noChangeArrowheads="1"/>
              </p:cNvSpPr>
              <p:nvPr/>
            </p:nvSpPr>
            <p:spPr bwMode="auto">
              <a:xfrm>
                <a:off x="542" y="2146"/>
                <a:ext cx="2011" cy="1770"/>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539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 y="2306"/>
                <a:ext cx="1836" cy="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89" name="Text Box 8"/>
            <p:cNvSpPr txBox="1">
              <a:spLocks noChangeArrowheads="1"/>
            </p:cNvSpPr>
            <p:nvPr/>
          </p:nvSpPr>
          <p:spPr bwMode="auto">
            <a:xfrm>
              <a:off x="1057" y="2976"/>
              <a:ext cx="10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chemeClr val="bg1"/>
                  </a:solidFill>
                  <a:latin typeface="Comic Sans MS" panose="030F0702030302020204" pitchFamily="66" charset="0"/>
                </a:rPr>
                <a:t>coral</a:t>
              </a:r>
              <a:endParaRPr lang="en-US" altLang="en-US" sz="2000">
                <a:solidFill>
                  <a:schemeClr val="bg1"/>
                </a:solidFill>
                <a:latin typeface="Comic Sans MS" panose="030F0702030302020204" pitchFamily="66" charset="0"/>
              </a:endParaRPr>
            </a:p>
          </p:txBody>
        </p:sp>
      </p:grpSp>
      <p:sp>
        <p:nvSpPr>
          <p:cNvPr id="15365" name="Rectangle 9"/>
          <p:cNvSpPr>
            <a:spLocks noGrp="1"/>
          </p:cNvSpPr>
          <p:nvPr>
            <p:ph type="title"/>
          </p:nvPr>
        </p:nvSpPr>
        <p:spPr>
          <a:xfrm>
            <a:off x="715963" y="0"/>
            <a:ext cx="7772400" cy="1143000"/>
          </a:xfrm>
        </p:spPr>
        <p:txBody>
          <a:bodyPr/>
          <a:lstStyle/>
          <a:p>
            <a:pPr eaLnBrk="1" hangingPunct="1"/>
            <a:r>
              <a:rPr lang="en-GB" altLang="en-US" sz="4000" smtClean="0"/>
              <a:t>Simplified Coral Reef Ecology</a:t>
            </a:r>
            <a:endParaRPr lang="en-US" altLang="en-US" sz="4000" smtClean="0"/>
          </a:p>
        </p:txBody>
      </p:sp>
      <p:grpSp>
        <p:nvGrpSpPr>
          <p:cNvPr id="15366" name="Group 10"/>
          <p:cNvGrpSpPr>
            <a:grpSpLocks/>
          </p:cNvGrpSpPr>
          <p:nvPr/>
        </p:nvGrpSpPr>
        <p:grpSpPr bwMode="auto">
          <a:xfrm>
            <a:off x="2592388" y="5207000"/>
            <a:ext cx="2733675" cy="1425575"/>
            <a:chOff x="2735" y="731"/>
            <a:chExt cx="1961" cy="1004"/>
          </a:xfrm>
        </p:grpSpPr>
        <p:sp>
          <p:nvSpPr>
            <p:cNvPr id="15385" name="Rectangle 11"/>
            <p:cNvSpPr>
              <a:spLocks noChangeArrowheads="1"/>
            </p:cNvSpPr>
            <p:nvPr/>
          </p:nvSpPr>
          <p:spPr bwMode="auto">
            <a:xfrm>
              <a:off x="2735" y="731"/>
              <a:ext cx="1961" cy="951"/>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538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 y="802"/>
              <a:ext cx="1741"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7" name="Text Box 13"/>
            <p:cNvSpPr txBox="1">
              <a:spLocks noChangeArrowheads="1"/>
            </p:cNvSpPr>
            <p:nvPr/>
          </p:nvSpPr>
          <p:spPr bwMode="auto">
            <a:xfrm>
              <a:off x="3275" y="1456"/>
              <a:ext cx="115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chemeClr val="bg1"/>
                  </a:solidFill>
                  <a:latin typeface="Comic Sans MS" panose="030F0702030302020204" pitchFamily="66" charset="0"/>
                </a:rPr>
                <a:t>algal turf</a:t>
              </a:r>
              <a:endParaRPr lang="en-US" altLang="en-US" sz="2000">
                <a:solidFill>
                  <a:schemeClr val="bg1"/>
                </a:solidFill>
                <a:latin typeface="Comic Sans MS" panose="030F0702030302020204" pitchFamily="66" charset="0"/>
              </a:endParaRPr>
            </a:p>
          </p:txBody>
        </p:sp>
      </p:grpSp>
      <p:grpSp>
        <p:nvGrpSpPr>
          <p:cNvPr id="15367" name="Group 14"/>
          <p:cNvGrpSpPr>
            <a:grpSpLocks/>
          </p:cNvGrpSpPr>
          <p:nvPr/>
        </p:nvGrpSpPr>
        <p:grpSpPr bwMode="auto">
          <a:xfrm>
            <a:off x="5253038" y="1395413"/>
            <a:ext cx="3328987" cy="2568575"/>
            <a:chOff x="2672" y="2550"/>
            <a:chExt cx="2097" cy="1618"/>
          </a:xfrm>
        </p:grpSpPr>
        <p:sp>
          <p:nvSpPr>
            <p:cNvPr id="15382" name="Rectangle 15"/>
            <p:cNvSpPr>
              <a:spLocks noChangeArrowheads="1"/>
            </p:cNvSpPr>
            <p:nvPr/>
          </p:nvSpPr>
          <p:spPr bwMode="auto">
            <a:xfrm>
              <a:off x="2672" y="2550"/>
              <a:ext cx="2097" cy="1618"/>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5383"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 y="2679"/>
              <a:ext cx="1906" cy="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4" name="Rectangle 17"/>
            <p:cNvSpPr>
              <a:spLocks noChangeArrowheads="1"/>
            </p:cNvSpPr>
            <p:nvPr/>
          </p:nvSpPr>
          <p:spPr bwMode="auto">
            <a:xfrm>
              <a:off x="3311" y="3873"/>
              <a:ext cx="11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solidFill>
                    <a:schemeClr val="bg1"/>
                  </a:solidFill>
                  <a:latin typeface="Comic Sans MS" panose="030F0702030302020204" pitchFamily="66" charset="0"/>
                </a:rPr>
                <a:t>macroalgae</a:t>
              </a:r>
              <a:endParaRPr lang="en-US" altLang="en-US" sz="2400">
                <a:solidFill>
                  <a:schemeClr val="bg1"/>
                </a:solidFill>
                <a:latin typeface="Comic Sans MS" panose="030F0702030302020204" pitchFamily="66" charset="0"/>
              </a:endParaRPr>
            </a:p>
          </p:txBody>
        </p:sp>
      </p:grpSp>
      <p:sp>
        <p:nvSpPr>
          <p:cNvPr id="15368" name="Text Box 18"/>
          <p:cNvSpPr txBox="1">
            <a:spLocks noChangeArrowheads="1"/>
          </p:cNvSpPr>
          <p:nvPr/>
        </p:nvSpPr>
        <p:spPr bwMode="auto">
          <a:xfrm>
            <a:off x="531813" y="5483225"/>
            <a:ext cx="2495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Times New Roman" panose="02020603050405020304" pitchFamily="18" charset="0"/>
              </a:rPr>
              <a:t>Overgrowing</a:t>
            </a:r>
            <a:endParaRPr lang="en-US" altLang="en-US" sz="2400">
              <a:latin typeface="Times New Roman" panose="02020603050405020304" pitchFamily="18" charset="0"/>
            </a:endParaRPr>
          </a:p>
        </p:txBody>
      </p:sp>
      <p:sp>
        <p:nvSpPr>
          <p:cNvPr id="15369" name="Text Box 19"/>
          <p:cNvSpPr txBox="1">
            <a:spLocks noChangeArrowheads="1"/>
          </p:cNvSpPr>
          <p:nvPr/>
        </p:nvSpPr>
        <p:spPr bwMode="auto">
          <a:xfrm>
            <a:off x="3519488" y="1908175"/>
            <a:ext cx="2495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Times New Roman" panose="02020603050405020304" pitchFamily="18" charset="0"/>
              </a:rPr>
              <a:t>Overgrowing</a:t>
            </a:r>
            <a:endParaRPr lang="en-US" altLang="en-US" sz="2400">
              <a:latin typeface="Times New Roman" panose="02020603050405020304" pitchFamily="18" charset="0"/>
            </a:endParaRPr>
          </a:p>
        </p:txBody>
      </p:sp>
      <p:sp>
        <p:nvSpPr>
          <p:cNvPr id="15370" name="AutoShape 20"/>
          <p:cNvSpPr>
            <a:spLocks noChangeArrowheads="1"/>
          </p:cNvSpPr>
          <p:nvPr/>
        </p:nvSpPr>
        <p:spPr bwMode="auto">
          <a:xfrm rot="16200000" flipV="1">
            <a:off x="5164932" y="4334669"/>
            <a:ext cx="1274762" cy="7810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en-GB"/>
          </a:p>
        </p:txBody>
      </p:sp>
      <p:sp>
        <p:nvSpPr>
          <p:cNvPr id="15371" name="AutoShape 21"/>
          <p:cNvSpPr>
            <a:spLocks noChangeArrowheads="1"/>
          </p:cNvSpPr>
          <p:nvPr/>
        </p:nvSpPr>
        <p:spPr bwMode="auto">
          <a:xfrm flipV="1">
            <a:off x="1479550" y="4352925"/>
            <a:ext cx="1120775" cy="884238"/>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en-GB"/>
          </a:p>
        </p:txBody>
      </p:sp>
      <p:sp>
        <p:nvSpPr>
          <p:cNvPr id="15372" name="Text Box 22"/>
          <p:cNvSpPr txBox="1">
            <a:spLocks noChangeArrowheads="1"/>
          </p:cNvSpPr>
          <p:nvPr/>
        </p:nvSpPr>
        <p:spPr bwMode="auto">
          <a:xfrm>
            <a:off x="1382713" y="4286250"/>
            <a:ext cx="1917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Times New Roman" panose="02020603050405020304" pitchFamily="18" charset="0"/>
              </a:rPr>
              <a:t>Colonisation dead coral</a:t>
            </a:r>
            <a:endParaRPr lang="en-US" altLang="en-US" sz="2400">
              <a:latin typeface="Times New Roman" panose="02020603050405020304" pitchFamily="18" charset="0"/>
            </a:endParaRPr>
          </a:p>
        </p:txBody>
      </p:sp>
      <p:sp>
        <p:nvSpPr>
          <p:cNvPr id="15373" name="Rectangle 23"/>
          <p:cNvSpPr>
            <a:spLocks noChangeArrowheads="1"/>
          </p:cNvSpPr>
          <p:nvPr/>
        </p:nvSpPr>
        <p:spPr bwMode="auto">
          <a:xfrm>
            <a:off x="4892675" y="4014788"/>
            <a:ext cx="15779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Times New Roman" panose="02020603050405020304" pitchFamily="18" charset="0"/>
              </a:rPr>
              <a:t>Vegetative </a:t>
            </a:r>
          </a:p>
          <a:p>
            <a:pPr eaLnBrk="1" hangingPunct="1">
              <a:spcBef>
                <a:spcPct val="0"/>
              </a:spcBef>
              <a:buFontTx/>
              <a:buNone/>
            </a:pPr>
            <a:r>
              <a:rPr lang="en-GB" altLang="en-US" sz="2400">
                <a:latin typeface="Times New Roman" panose="02020603050405020304" pitchFamily="18" charset="0"/>
              </a:rPr>
              <a:t>spread</a:t>
            </a:r>
            <a:endParaRPr lang="en-US" altLang="en-US" sz="2400">
              <a:latin typeface="Times New Roman" panose="02020603050405020304" pitchFamily="18" charset="0"/>
            </a:endParaRPr>
          </a:p>
        </p:txBody>
      </p:sp>
      <p:grpSp>
        <p:nvGrpSpPr>
          <p:cNvPr id="6" name="Group 24"/>
          <p:cNvGrpSpPr>
            <a:grpSpLocks/>
          </p:cNvGrpSpPr>
          <p:nvPr/>
        </p:nvGrpSpPr>
        <p:grpSpPr bwMode="auto">
          <a:xfrm>
            <a:off x="5243513" y="4206875"/>
            <a:ext cx="2117725" cy="2351088"/>
            <a:chOff x="3303" y="2650"/>
            <a:chExt cx="1334" cy="1481"/>
          </a:xfrm>
        </p:grpSpPr>
        <p:sp>
          <p:nvSpPr>
            <p:cNvPr id="15380" name="AutoShape 25"/>
            <p:cNvSpPr>
              <a:spLocks noChangeArrowheads="1"/>
            </p:cNvSpPr>
            <p:nvPr/>
          </p:nvSpPr>
          <p:spPr bwMode="auto">
            <a:xfrm flipH="1" flipV="1">
              <a:off x="3303" y="2650"/>
              <a:ext cx="1334" cy="1481"/>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19 w 21600"/>
                <a:gd name="T13" fmla="*/ 2917 h 21600"/>
                <a:gd name="T14" fmla="*/ 18232 w 21600"/>
                <a:gd name="T15" fmla="*/ 9247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en-GB"/>
            </a:p>
          </p:txBody>
        </p:sp>
        <p:sp>
          <p:nvSpPr>
            <p:cNvPr id="15381" name="Rectangle 26"/>
            <p:cNvSpPr>
              <a:spLocks noChangeArrowheads="1"/>
            </p:cNvSpPr>
            <p:nvPr/>
          </p:nvSpPr>
          <p:spPr bwMode="auto">
            <a:xfrm>
              <a:off x="3664" y="3539"/>
              <a:ext cx="7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Times New Roman" panose="02020603050405020304" pitchFamily="18" charset="0"/>
                </a:rPr>
                <a:t>Grazing</a:t>
              </a:r>
              <a:endParaRPr lang="en-US" altLang="en-US" sz="2400">
                <a:latin typeface="Times New Roman" panose="02020603050405020304" pitchFamily="18" charset="0"/>
              </a:endParaRPr>
            </a:p>
          </p:txBody>
        </p:sp>
      </p:grpSp>
      <p:grpSp>
        <p:nvGrpSpPr>
          <p:cNvPr id="7" name="Group 27"/>
          <p:cNvGrpSpPr>
            <a:grpSpLocks/>
          </p:cNvGrpSpPr>
          <p:nvPr/>
        </p:nvGrpSpPr>
        <p:grpSpPr bwMode="auto">
          <a:xfrm>
            <a:off x="7366000" y="4814888"/>
            <a:ext cx="1778000" cy="2024062"/>
            <a:chOff x="4640" y="3033"/>
            <a:chExt cx="1120" cy="1275"/>
          </a:xfrm>
        </p:grpSpPr>
        <p:sp>
          <p:nvSpPr>
            <p:cNvPr id="15376" name="Rectangle 28"/>
            <p:cNvSpPr>
              <a:spLocks noChangeArrowheads="1"/>
            </p:cNvSpPr>
            <p:nvPr/>
          </p:nvSpPr>
          <p:spPr bwMode="auto">
            <a:xfrm>
              <a:off x="4640" y="3033"/>
              <a:ext cx="1120" cy="1275"/>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5377"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 y="3309"/>
              <a:ext cx="850"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Rectangle 30"/>
            <p:cNvSpPr>
              <a:spLocks noChangeArrowheads="1"/>
            </p:cNvSpPr>
            <p:nvPr/>
          </p:nvSpPr>
          <p:spPr bwMode="auto">
            <a:xfrm>
              <a:off x="4661" y="4011"/>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solidFill>
                    <a:schemeClr val="bg1"/>
                  </a:solidFill>
                  <a:latin typeface="Comic Sans MS" panose="030F0702030302020204" pitchFamily="66" charset="0"/>
                </a:rPr>
                <a:t>herbivores</a:t>
              </a:r>
              <a:endParaRPr lang="en-US" altLang="en-US" sz="2400">
                <a:solidFill>
                  <a:schemeClr val="bg1"/>
                </a:solidFill>
                <a:latin typeface="Comic Sans MS" panose="030F0702030302020204" pitchFamily="66" charset="0"/>
              </a:endParaRPr>
            </a:p>
          </p:txBody>
        </p:sp>
        <p:pic>
          <p:nvPicPr>
            <p:cNvPr id="15379"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2" y="3159"/>
              <a:ext cx="627"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a:lstStyle/>
          <a:p>
            <a:pPr eaLnBrk="1" hangingPunct="1"/>
            <a:r>
              <a:rPr lang="en-GB" altLang="en-US" sz="4000" smtClean="0"/>
              <a:t>The same information, put in a model</a:t>
            </a:r>
            <a:endParaRPr lang="en-US" altLang="en-US" sz="4000" smtClean="0"/>
          </a:p>
        </p:txBody>
      </p:sp>
      <p:sp>
        <p:nvSpPr>
          <p:cNvPr id="16387" name="Rectangle 3"/>
          <p:cNvSpPr>
            <a:spLocks noGrp="1"/>
          </p:cNvSpPr>
          <p:nvPr>
            <p:ph type="body" idx="1"/>
          </p:nvPr>
        </p:nvSpPr>
        <p:spPr/>
        <p:txBody>
          <a:bodyPr/>
          <a:lstStyle/>
          <a:p>
            <a:pPr eaLnBrk="1" hangingPunct="1"/>
            <a:endParaRPr lang="en-US" altLang="en-US" smtClean="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75" y="1795463"/>
            <a:ext cx="535146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p:cNvSpPr txBox="1">
            <a:spLocks noChangeArrowheads="1"/>
          </p:cNvSpPr>
          <p:nvPr/>
        </p:nvSpPr>
        <p:spPr bwMode="auto">
          <a:xfrm>
            <a:off x="996950" y="5260975"/>
            <a:ext cx="75612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solidFill>
                  <a:schemeClr val="tx2"/>
                </a:solidFill>
              </a:rPr>
              <a:t>M, C and T describe the amount of space covered by Macroalgae, algal Turf and Coral</a:t>
            </a:r>
            <a:endParaRPr lang="en-US" altLang="en-US" sz="2400">
              <a:solidFill>
                <a:schemeClr val="tx2"/>
              </a:solidFill>
            </a:endParaRPr>
          </a:p>
        </p:txBody>
      </p:sp>
      <p:sp>
        <p:nvSpPr>
          <p:cNvPr id="16390" name="Text Box 6"/>
          <p:cNvSpPr txBox="1">
            <a:spLocks noChangeArrowheads="1"/>
          </p:cNvSpPr>
          <p:nvPr/>
        </p:nvSpPr>
        <p:spPr bwMode="auto">
          <a:xfrm>
            <a:off x="4108450" y="6194425"/>
            <a:ext cx="5167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From: Mumby et al. Nature (2007)</a:t>
            </a:r>
            <a:endParaRPr lang="en-US" altLang="en-US" sz="2400">
              <a:latin typeface="Comic Sans MS" panose="030F0702030302020204" pitchFamily="66" charset="0"/>
            </a:endParaRPr>
          </a:p>
        </p:txBody>
      </p:sp>
      <p:sp>
        <p:nvSpPr>
          <p:cNvPr id="16391" name="Text Box 8"/>
          <p:cNvSpPr txBox="1">
            <a:spLocks noChangeArrowheads="1"/>
          </p:cNvSpPr>
          <p:nvPr/>
        </p:nvSpPr>
        <p:spPr bwMode="auto">
          <a:xfrm>
            <a:off x="2574925" y="4492625"/>
            <a:ext cx="3209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with </a:t>
            </a:r>
            <a:r>
              <a:rPr lang="en-GB" altLang="en-US" sz="2400" i="1"/>
              <a:t>T+M+C=1</a:t>
            </a:r>
            <a:endParaRPr lang="en-US" altLang="en-US" sz="2400" i="1"/>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p:txBody>
          <a:bodyPr/>
          <a:lstStyle/>
          <a:p>
            <a:pPr eaLnBrk="1" hangingPunct="1"/>
            <a:r>
              <a:rPr lang="en-GB" altLang="en-US" sz="4000" smtClean="0"/>
              <a:t>Isoclines for the coral reef model</a:t>
            </a:r>
            <a:endParaRPr lang="en-US" altLang="en-US" sz="4000" smtClean="0"/>
          </a:p>
        </p:txBody>
      </p:sp>
      <p:sp>
        <p:nvSpPr>
          <p:cNvPr id="17411" name="Rectangle 3"/>
          <p:cNvSpPr>
            <a:spLocks noGrp="1"/>
          </p:cNvSpPr>
          <p:nvPr>
            <p:ph type="body" idx="1"/>
          </p:nvPr>
        </p:nvSpPr>
        <p:spPr/>
        <p:txBody>
          <a:bodyPr/>
          <a:lstStyle/>
          <a:p>
            <a:pPr eaLnBrk="1" hangingPunct="1"/>
            <a:endParaRPr lang="en-US" altLang="en-US" smtClean="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41563"/>
            <a:ext cx="4779963" cy="293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AutoShape 5"/>
          <p:cNvSpPr>
            <a:spLocks noChangeArrowheads="1"/>
          </p:cNvSpPr>
          <p:nvPr/>
        </p:nvSpPr>
        <p:spPr bwMode="auto">
          <a:xfrm>
            <a:off x="2409825" y="3436938"/>
            <a:ext cx="96838" cy="96837"/>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414" name="AutoShape 6"/>
          <p:cNvSpPr>
            <a:spLocks noChangeArrowheads="1"/>
          </p:cNvSpPr>
          <p:nvPr/>
        </p:nvSpPr>
        <p:spPr bwMode="auto">
          <a:xfrm>
            <a:off x="3381375" y="4189413"/>
            <a:ext cx="96838" cy="96837"/>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415" name="AutoShape 7"/>
          <p:cNvSpPr>
            <a:spLocks noChangeArrowheads="1"/>
          </p:cNvSpPr>
          <p:nvPr/>
        </p:nvSpPr>
        <p:spPr bwMode="auto">
          <a:xfrm>
            <a:off x="4864100" y="5005388"/>
            <a:ext cx="96838" cy="96837"/>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416" name="Text Box 8"/>
          <p:cNvSpPr txBox="1">
            <a:spLocks noChangeArrowheads="1"/>
          </p:cNvSpPr>
          <p:nvPr/>
        </p:nvSpPr>
        <p:spPr bwMode="auto">
          <a:xfrm>
            <a:off x="1304925" y="2468563"/>
            <a:ext cx="50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C</a:t>
            </a:r>
            <a:endParaRPr lang="en-US" altLang="en-US" sz="2400">
              <a:latin typeface="Arial" panose="020B0604020202020204" pitchFamily="34" charset="0"/>
            </a:endParaRPr>
          </a:p>
        </p:txBody>
      </p:sp>
      <p:sp>
        <p:nvSpPr>
          <p:cNvPr id="17417" name="Text Box 9"/>
          <p:cNvSpPr txBox="1">
            <a:spLocks noChangeArrowheads="1"/>
          </p:cNvSpPr>
          <p:nvPr/>
        </p:nvSpPr>
        <p:spPr bwMode="auto">
          <a:xfrm>
            <a:off x="6569075" y="5303838"/>
            <a:ext cx="50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M</a:t>
            </a:r>
            <a:endParaRPr lang="en-US" altLang="en-US" sz="2400">
              <a:latin typeface="Arial" panose="020B0604020202020204" pitchFamily="34" charset="0"/>
            </a:endParaRPr>
          </a:p>
        </p:txBody>
      </p:sp>
      <p:sp>
        <p:nvSpPr>
          <p:cNvPr id="222218" name="Text Box 10"/>
          <p:cNvSpPr txBox="1">
            <a:spLocks noChangeArrowheads="1"/>
          </p:cNvSpPr>
          <p:nvPr/>
        </p:nvSpPr>
        <p:spPr bwMode="auto">
          <a:xfrm>
            <a:off x="677863" y="5599113"/>
            <a:ext cx="77676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latin typeface="Comic Sans MS" panose="030F0702030302020204" pitchFamily="66" charset="0"/>
              </a:rPr>
              <a:t>In the model, changing the amount of grazing, which determines the death rate of the macroalgae, is much the same as reducing the carrying capacity of the macroalgae. </a:t>
            </a:r>
            <a:endParaRPr lang="en-US" altLang="en-US" sz="2000">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22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p:txBody>
          <a:bodyPr/>
          <a:lstStyle/>
          <a:p>
            <a:pPr eaLnBrk="1" hangingPunct="1"/>
            <a:endParaRPr lang="en-US" altLang="en-US" smtClean="0"/>
          </a:p>
        </p:txBody>
      </p:sp>
      <p:sp>
        <p:nvSpPr>
          <p:cNvPr id="18435" name="Rectangle 3"/>
          <p:cNvSpPr>
            <a:spLocks noGrp="1"/>
          </p:cNvSpPr>
          <p:nvPr>
            <p:ph type="body" idx="1"/>
          </p:nvPr>
        </p:nvSpPr>
        <p:spPr/>
        <p:txBody>
          <a:bodyPr/>
          <a:lstStyle/>
          <a:p>
            <a:pPr eaLnBrk="1" hangingPunct="1"/>
            <a:endParaRPr lang="en-US" altLang="en-US" smtClean="0"/>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3" y="520700"/>
            <a:ext cx="5715000" cy="1137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noChangeArrowheads="1"/>
          </p:cNvSpPr>
          <p:nvPr/>
        </p:nvSpPr>
        <p:spPr bwMode="auto">
          <a:xfrm>
            <a:off x="384175" y="6416675"/>
            <a:ext cx="7907338" cy="882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pPr eaLnBrk="1" hangingPunct="1"/>
            <a:endParaRPr lang="en-US" altLang="en-US" smtClean="0"/>
          </a:p>
        </p:txBody>
      </p:sp>
      <p:sp>
        <p:nvSpPr>
          <p:cNvPr id="19459" name="Rectangle 3"/>
          <p:cNvSpPr>
            <a:spLocks noGrp="1"/>
          </p:cNvSpPr>
          <p:nvPr>
            <p:ph type="body" idx="1"/>
          </p:nvPr>
        </p:nvSpPr>
        <p:spPr/>
        <p:txBody>
          <a:bodyPr/>
          <a:lstStyle/>
          <a:p>
            <a:pPr eaLnBrk="1" hangingPunct="1"/>
            <a:endParaRPr lang="en-US" altLang="en-US" smtClean="0"/>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50" y="-5186363"/>
            <a:ext cx="5715000" cy="1137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5"/>
          <p:cNvSpPr>
            <a:spLocks noChangeArrowheads="1"/>
          </p:cNvSpPr>
          <p:nvPr/>
        </p:nvSpPr>
        <p:spPr bwMode="auto">
          <a:xfrm>
            <a:off x="820738" y="-207963"/>
            <a:ext cx="7907337" cy="882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a:xfrm>
            <a:off x="685800" y="304800"/>
            <a:ext cx="7772400" cy="1143000"/>
          </a:xfrm>
        </p:spPr>
        <p:txBody>
          <a:bodyPr/>
          <a:lstStyle/>
          <a:p>
            <a:pPr eaLnBrk="1" hangingPunct="1"/>
            <a:r>
              <a:rPr lang="en-GB" altLang="en-US" smtClean="0"/>
              <a:t>The outcomes of competition</a:t>
            </a:r>
          </a:p>
        </p:txBody>
      </p:sp>
      <p:graphicFrame>
        <p:nvGraphicFramePr>
          <p:cNvPr id="20483" name="Object 3"/>
          <p:cNvGraphicFramePr>
            <a:graphicFrameLocks noChangeAspect="1"/>
          </p:cNvGraphicFramePr>
          <p:nvPr/>
        </p:nvGraphicFramePr>
        <p:xfrm>
          <a:off x="5029200" y="1295400"/>
          <a:ext cx="3124200" cy="2473325"/>
        </p:xfrm>
        <a:graphic>
          <a:graphicData uri="http://schemas.openxmlformats.org/presentationml/2006/ole">
            <mc:AlternateContent xmlns:mc="http://schemas.openxmlformats.org/markup-compatibility/2006">
              <mc:Choice xmlns:v="urn:schemas-microsoft-com:vml" Requires="v">
                <p:oleObj spid="_x0000_s20506" name="Artwork" r:id="rId3" imgW="4619048" imgH="3657143" progId="Adobe.Illustrator.7">
                  <p:embed/>
                </p:oleObj>
              </mc:Choice>
              <mc:Fallback>
                <p:oleObj name="Artwork" r:id="rId3" imgW="4619048" imgH="3657143" progId="Adobe.Illustrator.7">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295400"/>
                        <a:ext cx="312420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4" name="Object 4"/>
          <p:cNvGraphicFramePr>
            <a:graphicFrameLocks noChangeAspect="1"/>
          </p:cNvGraphicFramePr>
          <p:nvPr/>
        </p:nvGraphicFramePr>
        <p:xfrm>
          <a:off x="685800" y="1295400"/>
          <a:ext cx="3124200" cy="2490788"/>
        </p:xfrm>
        <a:graphic>
          <a:graphicData uri="http://schemas.openxmlformats.org/presentationml/2006/ole">
            <mc:AlternateContent xmlns:mc="http://schemas.openxmlformats.org/markup-compatibility/2006">
              <mc:Choice xmlns:v="urn:schemas-microsoft-com:vml" Requires="v">
                <p:oleObj spid="_x0000_s20507" name="Artwork" r:id="rId5" imgW="4657143" imgH="3715269" progId="Adobe.Illustrator.7">
                  <p:embed/>
                </p:oleObj>
              </mc:Choice>
              <mc:Fallback>
                <p:oleObj name="Artwork" r:id="rId5" imgW="4657143" imgH="3715269" progId="Adobe.Illustrator.7">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295400"/>
                        <a:ext cx="3124200" cy="249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5" name="Object 5"/>
          <p:cNvGraphicFramePr>
            <a:graphicFrameLocks noChangeAspect="1"/>
          </p:cNvGraphicFramePr>
          <p:nvPr/>
        </p:nvGraphicFramePr>
        <p:xfrm>
          <a:off x="5029200" y="4038600"/>
          <a:ext cx="3124200" cy="2809875"/>
        </p:xfrm>
        <a:graphic>
          <a:graphicData uri="http://schemas.openxmlformats.org/presentationml/2006/ole">
            <mc:AlternateContent xmlns:mc="http://schemas.openxmlformats.org/markup-compatibility/2006">
              <mc:Choice xmlns:v="urn:schemas-microsoft-com:vml" Requires="v">
                <p:oleObj spid="_x0000_s20508" name="Artwork" r:id="rId7" imgW="4361905" imgH="3924848" progId="Adobe.Illustrator.7">
                  <p:embed/>
                </p:oleObj>
              </mc:Choice>
              <mc:Fallback>
                <p:oleObj name="Artwork" r:id="rId7" imgW="4361905" imgH="3924848" progId="Adobe.Illustrator.7">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4038600"/>
                        <a:ext cx="312420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6" name="Text Box 6"/>
          <p:cNvSpPr txBox="1">
            <a:spLocks noChangeArrowheads="1"/>
          </p:cNvSpPr>
          <p:nvPr/>
        </p:nvSpPr>
        <p:spPr bwMode="auto">
          <a:xfrm>
            <a:off x="4953000" y="34290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Species 2 excludes 1</a:t>
            </a:r>
          </a:p>
        </p:txBody>
      </p:sp>
      <p:sp>
        <p:nvSpPr>
          <p:cNvPr id="20487" name="Text Box 7"/>
          <p:cNvSpPr txBox="1">
            <a:spLocks noChangeArrowheads="1"/>
          </p:cNvSpPr>
          <p:nvPr/>
        </p:nvSpPr>
        <p:spPr bwMode="auto">
          <a:xfrm>
            <a:off x="609600" y="34290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Species 1 excludes 2</a:t>
            </a:r>
          </a:p>
        </p:txBody>
      </p:sp>
      <p:sp>
        <p:nvSpPr>
          <p:cNvPr id="20488" name="Text Box 8"/>
          <p:cNvSpPr txBox="1">
            <a:spLocks noChangeArrowheads="1"/>
          </p:cNvSpPr>
          <p:nvPr/>
        </p:nvSpPr>
        <p:spPr bwMode="auto">
          <a:xfrm>
            <a:off x="762000" y="63246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Coexistence</a:t>
            </a:r>
          </a:p>
        </p:txBody>
      </p:sp>
      <p:sp>
        <p:nvSpPr>
          <p:cNvPr id="20489" name="Text Box 9"/>
          <p:cNvSpPr txBox="1">
            <a:spLocks noChangeArrowheads="1"/>
          </p:cNvSpPr>
          <p:nvPr/>
        </p:nvSpPr>
        <p:spPr bwMode="auto">
          <a:xfrm>
            <a:off x="5029200" y="6324600"/>
            <a:ext cx="4114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Alternative stable states</a:t>
            </a:r>
          </a:p>
        </p:txBody>
      </p:sp>
      <p:pic>
        <p:nvPicPr>
          <p:cNvPr id="2049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3886200"/>
            <a:ext cx="3276600"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685800" y="152400"/>
            <a:ext cx="7772400" cy="1143000"/>
          </a:xfrm>
        </p:spPr>
        <p:txBody>
          <a:bodyPr/>
          <a:lstStyle/>
          <a:p>
            <a:pPr eaLnBrk="1" hangingPunct="1"/>
            <a:r>
              <a:rPr lang="en-GB" altLang="en-US" smtClean="0"/>
              <a:t>Graphical method</a:t>
            </a:r>
          </a:p>
        </p:txBody>
      </p:sp>
      <p:sp>
        <p:nvSpPr>
          <p:cNvPr id="21507" name="Rectangle 3"/>
          <p:cNvSpPr>
            <a:spLocks noGrp="1"/>
          </p:cNvSpPr>
          <p:nvPr>
            <p:ph type="body" idx="1"/>
          </p:nvPr>
        </p:nvSpPr>
        <p:spPr>
          <a:xfrm>
            <a:off x="381000" y="1295400"/>
            <a:ext cx="8458200" cy="4114800"/>
          </a:xfrm>
        </p:spPr>
        <p:txBody>
          <a:bodyPr/>
          <a:lstStyle/>
          <a:p>
            <a:pPr marL="609600" indent="-609600" eaLnBrk="1" hangingPunct="1">
              <a:lnSpc>
                <a:spcPct val="90000"/>
              </a:lnSpc>
              <a:buFont typeface="Arial" panose="020B0604020202020204" pitchFamily="34" charset="0"/>
              <a:buNone/>
            </a:pPr>
            <a:r>
              <a:rPr lang="en-GB" altLang="en-US" sz="2800" smtClean="0"/>
              <a:t>to establish the outcome of competition</a:t>
            </a:r>
          </a:p>
          <a:p>
            <a:pPr marL="990600" lvl="1" indent="-533400" eaLnBrk="1" hangingPunct="1">
              <a:lnSpc>
                <a:spcPct val="90000"/>
              </a:lnSpc>
              <a:buFontTx/>
              <a:buAutoNum type="arabicPeriod"/>
            </a:pPr>
            <a:r>
              <a:rPr lang="en-GB" altLang="en-US" sz="2400" smtClean="0"/>
              <a:t>Mark the position of the carrying capacities on the appropriate axes</a:t>
            </a:r>
          </a:p>
          <a:p>
            <a:pPr marL="990600" lvl="1" indent="-533400" eaLnBrk="1" hangingPunct="1">
              <a:lnSpc>
                <a:spcPct val="90000"/>
              </a:lnSpc>
              <a:buFontTx/>
              <a:buAutoNum type="arabicPeriod"/>
            </a:pPr>
            <a:r>
              <a:rPr lang="en-GB" altLang="en-US" sz="2400" smtClean="0"/>
              <a:t>Draw the isoclines</a:t>
            </a:r>
          </a:p>
          <a:p>
            <a:pPr marL="990600" lvl="1" indent="-533400" eaLnBrk="1" hangingPunct="1">
              <a:lnSpc>
                <a:spcPct val="90000"/>
              </a:lnSpc>
              <a:buFontTx/>
              <a:buAutoNum type="arabicPeriod"/>
            </a:pPr>
            <a:r>
              <a:rPr lang="en-GB" altLang="en-US" sz="2400" smtClean="0"/>
              <a:t>If the isoclines do not intersect, the competition will lead to the equilibrium associated with the topmost isocline</a:t>
            </a:r>
          </a:p>
          <a:p>
            <a:pPr marL="990600" lvl="1" indent="-533400" eaLnBrk="1" hangingPunct="1">
              <a:lnSpc>
                <a:spcPct val="90000"/>
              </a:lnSpc>
              <a:buFontTx/>
              <a:buAutoNum type="arabicPeriod"/>
            </a:pPr>
            <a:r>
              <a:rPr lang="en-GB" altLang="en-US" sz="2400" smtClean="0"/>
              <a:t>If the isoclines do intersect, draw a straight line between the carrying capacities. If the intersection of the isoclines is positioned above this line the two species will coexist.</a:t>
            </a:r>
          </a:p>
          <a:p>
            <a:pPr marL="990600" lvl="1" indent="-533400" eaLnBrk="1" hangingPunct="1">
              <a:lnSpc>
                <a:spcPct val="90000"/>
              </a:lnSpc>
              <a:buFontTx/>
              <a:buAutoNum type="arabicPeriod"/>
            </a:pPr>
            <a:r>
              <a:rPr lang="en-GB" altLang="en-US" sz="2400" smtClean="0"/>
              <a:t>If the intersection of the isoclines is positioned below this line two alternative stable states (the carrying capacities) exist</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endParaRPr lang="en-US" altLang="en-US" smtClean="0"/>
          </a:p>
        </p:txBody>
      </p:sp>
      <p:sp>
        <p:nvSpPr>
          <p:cNvPr id="22531" name="Content Placeholder 2"/>
          <p:cNvSpPr>
            <a:spLocks noGrp="1"/>
          </p:cNvSpPr>
          <p:nvPr>
            <p:ph idx="1"/>
          </p:nvPr>
        </p:nvSpPr>
        <p:spPr/>
        <p:txBody>
          <a:bodyPr/>
          <a:lstStyle/>
          <a:p>
            <a:r>
              <a:rPr lang="en-GB" altLang="en-US" i="1" dirty="0" smtClean="0"/>
              <a:t>Practical 2: </a:t>
            </a:r>
            <a:r>
              <a:rPr lang="en-GB" altLang="en-US" dirty="0" smtClean="0"/>
              <a:t>Make a 1 parameter bifurcation diagram of the </a:t>
            </a:r>
            <a:r>
              <a:rPr lang="en-GB" altLang="en-US" dirty="0" err="1" smtClean="0"/>
              <a:t>Lotka</a:t>
            </a:r>
            <a:r>
              <a:rPr lang="en-GB" altLang="en-US" dirty="0" smtClean="0"/>
              <a:t> </a:t>
            </a:r>
            <a:r>
              <a:rPr lang="en-GB" altLang="en-US" dirty="0" err="1" smtClean="0"/>
              <a:t>Volterra</a:t>
            </a:r>
            <a:r>
              <a:rPr lang="en-GB" altLang="en-US" dirty="0" smtClean="0"/>
              <a:t> competition model.</a:t>
            </a:r>
          </a:p>
          <a:p>
            <a:r>
              <a:rPr lang="en-GB" altLang="en-US" i="1" dirty="0" smtClean="0"/>
              <a:t>If you have already done that: </a:t>
            </a:r>
            <a:r>
              <a:rPr lang="en-GB" altLang="en-US" dirty="0" smtClean="0"/>
              <a:t>Investigate the phase portrait for the model in the </a:t>
            </a:r>
            <a:r>
              <a:rPr lang="en-GB" altLang="en-US" dirty="0" err="1" smtClean="0"/>
              <a:t>Mumby</a:t>
            </a:r>
            <a:r>
              <a:rPr lang="en-GB" altLang="en-US" dirty="0" smtClean="0"/>
              <a:t> et al. paper</a:t>
            </a:r>
          </a:p>
          <a:p>
            <a:endParaRPr lang="en-GB" altLang="en-US" dirty="0" smtClean="0"/>
          </a:p>
          <a:p>
            <a:endParaRPr lang="en-GB" alt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p:txBody>
          <a:bodyPr/>
          <a:lstStyle/>
          <a:p>
            <a:pPr eaLnBrk="1" hangingPunct="1"/>
            <a:r>
              <a:rPr lang="en-GB" altLang="en-US" sz="4000" smtClean="0"/>
              <a:t>What happens if we change the carrying capacity?</a:t>
            </a:r>
            <a:endParaRPr lang="en-US" altLang="en-US" sz="4000" smtClean="0"/>
          </a:p>
        </p:txBody>
      </p:sp>
      <p:grpSp>
        <p:nvGrpSpPr>
          <p:cNvPr id="23555" name="Group 3"/>
          <p:cNvGrpSpPr>
            <a:grpSpLocks/>
          </p:cNvGrpSpPr>
          <p:nvPr/>
        </p:nvGrpSpPr>
        <p:grpSpPr bwMode="auto">
          <a:xfrm>
            <a:off x="1474788" y="2008188"/>
            <a:ext cx="6619875" cy="4173537"/>
            <a:chOff x="887" y="1168"/>
            <a:chExt cx="4170" cy="2629"/>
          </a:xfrm>
        </p:grpSpPr>
        <p:sp>
          <p:nvSpPr>
            <p:cNvPr id="23573" name="Text Box 4"/>
            <p:cNvSpPr txBox="1">
              <a:spLocks noChangeArrowheads="1"/>
            </p:cNvSpPr>
            <p:nvPr/>
          </p:nvSpPr>
          <p:spPr bwMode="auto">
            <a:xfrm>
              <a:off x="3047" y="3509"/>
              <a:ext cx="5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1</a:t>
              </a:r>
              <a:endParaRPr lang="en-US" altLang="en-US" sz="2400" baseline="-25000">
                <a:latin typeface="Arial" panose="020B0604020202020204" pitchFamily="34" charset="0"/>
              </a:endParaRPr>
            </a:p>
          </p:txBody>
        </p:sp>
        <p:pic>
          <p:nvPicPr>
            <p:cNvPr id="2357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 y="1168"/>
              <a:ext cx="3900" cy="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5" name="AutoShape 6"/>
            <p:cNvSpPr>
              <a:spLocks noChangeArrowheads="1"/>
            </p:cNvSpPr>
            <p:nvPr/>
          </p:nvSpPr>
          <p:spPr bwMode="auto">
            <a:xfrm>
              <a:off x="1311" y="2422"/>
              <a:ext cx="59" cy="59"/>
            </a:xfrm>
            <a:prstGeom prst="octagon">
              <a:avLst>
                <a:gd name="adj" fmla="val 29287"/>
              </a:avLst>
            </a:prstGeom>
            <a:solidFill>
              <a:schemeClr val="tx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3576" name="AutoShape 7"/>
            <p:cNvSpPr>
              <a:spLocks noChangeArrowheads="1"/>
            </p:cNvSpPr>
            <p:nvPr/>
          </p:nvSpPr>
          <p:spPr bwMode="auto">
            <a:xfrm>
              <a:off x="3047" y="3438"/>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sp>
          <p:nvSpPr>
            <p:cNvPr id="23577" name="Text Box 8"/>
            <p:cNvSpPr txBox="1">
              <a:spLocks noChangeArrowheads="1"/>
            </p:cNvSpPr>
            <p:nvPr/>
          </p:nvSpPr>
          <p:spPr bwMode="auto">
            <a:xfrm>
              <a:off x="887" y="2483"/>
              <a:ext cx="5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1</a:t>
              </a:r>
              <a:r>
                <a:rPr lang="en-GB" altLang="en-US" sz="2400">
                  <a:latin typeface="Arial" panose="020B0604020202020204" pitchFamily="34" charset="0"/>
                </a:rPr>
                <a:t>/</a:t>
              </a:r>
              <a:r>
                <a:rPr lang="en-GB" altLang="en-US" sz="2400">
                  <a:latin typeface="Symbol" panose="05050102010706020507" pitchFamily="18" charset="2"/>
                </a:rPr>
                <a:t>a</a:t>
              </a:r>
              <a:endParaRPr lang="en-US" altLang="en-US" sz="2400">
                <a:latin typeface="Symbol" panose="05050102010706020507" pitchFamily="18" charset="2"/>
              </a:endParaRPr>
            </a:p>
          </p:txBody>
        </p:sp>
      </p:grpSp>
      <p:grpSp>
        <p:nvGrpSpPr>
          <p:cNvPr id="3" name="Group 9"/>
          <p:cNvGrpSpPr>
            <a:grpSpLocks/>
          </p:cNvGrpSpPr>
          <p:nvPr/>
        </p:nvGrpSpPr>
        <p:grpSpPr bwMode="auto">
          <a:xfrm>
            <a:off x="1476375" y="1839913"/>
            <a:ext cx="7612063" cy="4378325"/>
            <a:chOff x="2326" y="1356"/>
            <a:chExt cx="4795" cy="2758"/>
          </a:xfrm>
        </p:grpSpPr>
        <p:sp>
          <p:nvSpPr>
            <p:cNvPr id="23565" name="Rectangle 10"/>
            <p:cNvSpPr>
              <a:spLocks noChangeArrowheads="1"/>
            </p:cNvSpPr>
            <p:nvPr/>
          </p:nvSpPr>
          <p:spPr bwMode="auto">
            <a:xfrm>
              <a:off x="2326" y="1356"/>
              <a:ext cx="4795" cy="27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nvGrpSpPr>
            <p:cNvPr id="23566" name="Group 11"/>
            <p:cNvGrpSpPr>
              <a:grpSpLocks/>
            </p:cNvGrpSpPr>
            <p:nvPr/>
          </p:nvGrpSpPr>
          <p:grpSpPr bwMode="auto">
            <a:xfrm>
              <a:off x="2337" y="1540"/>
              <a:ext cx="4182" cy="2574"/>
              <a:chOff x="641" y="2070"/>
              <a:chExt cx="4182" cy="2574"/>
            </a:xfrm>
          </p:grpSpPr>
          <p:pic>
            <p:nvPicPr>
              <p:cNvPr id="2356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 y="2070"/>
                <a:ext cx="3904" cy="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AutoShape 13"/>
              <p:cNvSpPr>
                <a:spLocks noChangeArrowheads="1"/>
              </p:cNvSpPr>
              <p:nvPr/>
            </p:nvSpPr>
            <p:spPr bwMode="auto">
              <a:xfrm>
                <a:off x="1069" y="3311"/>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sp>
            <p:nvSpPr>
              <p:cNvPr id="23569" name="Text Box 14"/>
              <p:cNvSpPr txBox="1">
                <a:spLocks noChangeArrowheads="1"/>
              </p:cNvSpPr>
              <p:nvPr/>
            </p:nvSpPr>
            <p:spPr bwMode="auto">
              <a:xfrm>
                <a:off x="3613" y="4356"/>
                <a:ext cx="5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1</a:t>
                </a:r>
                <a:endParaRPr lang="en-US" altLang="en-US" sz="2400" baseline="-25000">
                  <a:latin typeface="Arial" panose="020B0604020202020204" pitchFamily="34" charset="0"/>
                </a:endParaRPr>
              </a:p>
            </p:txBody>
          </p:sp>
          <p:sp>
            <p:nvSpPr>
              <p:cNvPr id="23570" name="Text Box 15"/>
              <p:cNvSpPr txBox="1">
                <a:spLocks noChangeArrowheads="1"/>
              </p:cNvSpPr>
              <p:nvPr/>
            </p:nvSpPr>
            <p:spPr bwMode="auto">
              <a:xfrm>
                <a:off x="641" y="2945"/>
                <a:ext cx="5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1</a:t>
                </a:r>
                <a:r>
                  <a:rPr lang="en-GB" altLang="en-US" sz="2400">
                    <a:latin typeface="Arial" panose="020B0604020202020204" pitchFamily="34" charset="0"/>
                  </a:rPr>
                  <a:t>/</a:t>
                </a:r>
                <a:r>
                  <a:rPr lang="en-GB" altLang="en-US" sz="2400">
                    <a:latin typeface="Symbol" panose="05050102010706020507" pitchFamily="18" charset="2"/>
                  </a:rPr>
                  <a:t>a</a:t>
                </a:r>
                <a:endParaRPr lang="en-US" altLang="en-US" sz="2400">
                  <a:latin typeface="Symbol" panose="05050102010706020507" pitchFamily="18" charset="2"/>
                </a:endParaRPr>
              </a:p>
            </p:txBody>
          </p:sp>
          <p:sp>
            <p:nvSpPr>
              <p:cNvPr id="23571" name="AutoShape 16"/>
              <p:cNvSpPr>
                <a:spLocks noChangeArrowheads="1"/>
              </p:cNvSpPr>
              <p:nvPr/>
            </p:nvSpPr>
            <p:spPr bwMode="auto">
              <a:xfrm>
                <a:off x="2549" y="3796"/>
                <a:ext cx="59" cy="59"/>
              </a:xfrm>
              <a:prstGeom prst="octagon">
                <a:avLst>
                  <a:gd name="adj" fmla="val 29287"/>
                </a:avLst>
              </a:prstGeom>
              <a:solidFill>
                <a:schemeClr val="tx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3572" name="AutoShape 17"/>
              <p:cNvSpPr>
                <a:spLocks noChangeArrowheads="1"/>
              </p:cNvSpPr>
              <p:nvPr/>
            </p:nvSpPr>
            <p:spPr bwMode="auto">
              <a:xfrm>
                <a:off x="3697" y="4336"/>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grpSp>
      </p:grpSp>
      <p:grpSp>
        <p:nvGrpSpPr>
          <p:cNvPr id="5" name="Group 18"/>
          <p:cNvGrpSpPr>
            <a:grpSpLocks/>
          </p:cNvGrpSpPr>
          <p:nvPr/>
        </p:nvGrpSpPr>
        <p:grpSpPr bwMode="auto">
          <a:xfrm>
            <a:off x="1308100" y="1825625"/>
            <a:ext cx="7612063" cy="4370388"/>
            <a:chOff x="422" y="1212"/>
            <a:chExt cx="4795" cy="2753"/>
          </a:xfrm>
        </p:grpSpPr>
        <p:sp>
          <p:nvSpPr>
            <p:cNvPr id="23558" name="Rectangle 19"/>
            <p:cNvSpPr>
              <a:spLocks noChangeArrowheads="1"/>
            </p:cNvSpPr>
            <p:nvPr/>
          </p:nvSpPr>
          <p:spPr bwMode="auto">
            <a:xfrm>
              <a:off x="422" y="1212"/>
              <a:ext cx="4795" cy="27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nvGrpSpPr>
            <p:cNvPr id="23559" name="Group 20"/>
            <p:cNvGrpSpPr>
              <a:grpSpLocks/>
            </p:cNvGrpSpPr>
            <p:nvPr/>
          </p:nvGrpSpPr>
          <p:grpSpPr bwMode="auto">
            <a:xfrm>
              <a:off x="541" y="1379"/>
              <a:ext cx="4292" cy="2564"/>
              <a:chOff x="239" y="1580"/>
              <a:chExt cx="4292" cy="2564"/>
            </a:xfrm>
          </p:grpSpPr>
          <p:pic>
            <p:nvPicPr>
              <p:cNvPr id="23560"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 y="1580"/>
                <a:ext cx="3910" cy="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22"/>
              <p:cNvSpPr txBox="1">
                <a:spLocks noChangeArrowheads="1"/>
              </p:cNvSpPr>
              <p:nvPr/>
            </p:nvSpPr>
            <p:spPr bwMode="auto">
              <a:xfrm>
                <a:off x="3941" y="3856"/>
                <a:ext cx="5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1</a:t>
                </a:r>
                <a:endParaRPr lang="en-US" altLang="en-US" sz="2400" baseline="-25000">
                  <a:latin typeface="Arial" panose="020B0604020202020204" pitchFamily="34" charset="0"/>
                </a:endParaRPr>
              </a:p>
            </p:txBody>
          </p:sp>
          <p:sp>
            <p:nvSpPr>
              <p:cNvPr id="23562" name="AutoShape 23"/>
              <p:cNvSpPr>
                <a:spLocks noChangeArrowheads="1"/>
              </p:cNvSpPr>
              <p:nvPr/>
            </p:nvSpPr>
            <p:spPr bwMode="auto">
              <a:xfrm>
                <a:off x="4016" y="3849"/>
                <a:ext cx="59" cy="59"/>
              </a:xfrm>
              <a:prstGeom prst="octagon">
                <a:avLst>
                  <a:gd name="adj" fmla="val 29287"/>
                </a:avLst>
              </a:prstGeom>
              <a:solidFill>
                <a:schemeClr val="tx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3563" name="AutoShape 24"/>
              <p:cNvSpPr>
                <a:spLocks noChangeArrowheads="1"/>
              </p:cNvSpPr>
              <p:nvPr/>
            </p:nvSpPr>
            <p:spPr bwMode="auto">
              <a:xfrm>
                <a:off x="667" y="2829"/>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sp>
            <p:nvSpPr>
              <p:cNvPr id="23564" name="Text Box 25"/>
              <p:cNvSpPr txBox="1">
                <a:spLocks noChangeArrowheads="1"/>
              </p:cNvSpPr>
              <p:nvPr/>
            </p:nvSpPr>
            <p:spPr bwMode="auto">
              <a:xfrm>
                <a:off x="239" y="2193"/>
                <a:ext cx="5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1</a:t>
                </a:r>
                <a:r>
                  <a:rPr lang="en-GB" altLang="en-US" sz="2400">
                    <a:latin typeface="Arial" panose="020B0604020202020204" pitchFamily="34" charset="0"/>
                  </a:rPr>
                  <a:t>/</a:t>
                </a:r>
                <a:r>
                  <a:rPr lang="en-GB" altLang="en-US" sz="2400">
                    <a:latin typeface="Symbol" panose="05050102010706020507" pitchFamily="18" charset="2"/>
                  </a:rPr>
                  <a:t>a</a:t>
                </a:r>
                <a:endParaRPr lang="en-US" altLang="en-US" sz="2400">
                  <a:latin typeface="Symbol" panose="05050102010706020507" pitchFamily="18" charset="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557338"/>
            <a:ext cx="7488238"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AutoShape 3"/>
          <p:cNvSpPr>
            <a:spLocks noChangeArrowheads="1"/>
          </p:cNvSpPr>
          <p:nvPr/>
        </p:nvSpPr>
        <p:spPr bwMode="auto">
          <a:xfrm>
            <a:off x="1216025" y="1806575"/>
            <a:ext cx="2419350" cy="552450"/>
          </a:xfrm>
          <a:prstGeom prst="leftRightArrow">
            <a:avLst>
              <a:gd name="adj1" fmla="val 50000"/>
              <a:gd name="adj2" fmla="val 87586"/>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4580" name="AutoShape 4"/>
          <p:cNvSpPr>
            <a:spLocks noChangeArrowheads="1"/>
          </p:cNvSpPr>
          <p:nvPr/>
        </p:nvSpPr>
        <p:spPr bwMode="auto">
          <a:xfrm>
            <a:off x="3779838" y="1809750"/>
            <a:ext cx="1584325" cy="511175"/>
          </a:xfrm>
          <a:prstGeom prst="leftRightArrow">
            <a:avLst>
              <a:gd name="adj1" fmla="val 50000"/>
              <a:gd name="adj2" fmla="val 61988"/>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4581" name="AutoShape 5"/>
          <p:cNvSpPr>
            <a:spLocks noChangeArrowheads="1"/>
          </p:cNvSpPr>
          <p:nvPr/>
        </p:nvSpPr>
        <p:spPr bwMode="auto">
          <a:xfrm>
            <a:off x="5435600" y="1785938"/>
            <a:ext cx="3027363" cy="574675"/>
          </a:xfrm>
          <a:prstGeom prst="leftRightArrow">
            <a:avLst>
              <a:gd name="adj1" fmla="val 50000"/>
              <a:gd name="adj2" fmla="val 105359"/>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4582" name="Text Box 6"/>
          <p:cNvSpPr txBox="1">
            <a:spLocks noChangeArrowheads="1"/>
          </p:cNvSpPr>
          <p:nvPr/>
        </p:nvSpPr>
        <p:spPr bwMode="auto">
          <a:xfrm>
            <a:off x="7900988" y="6237288"/>
            <a:ext cx="93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a:latin typeface="Arial" panose="020B0604020202020204" pitchFamily="34" charset="0"/>
              </a:rPr>
              <a:t>k</a:t>
            </a:r>
            <a:r>
              <a:rPr lang="en-GB" altLang="en-US" sz="2800" baseline="-25000">
                <a:latin typeface="Arial" panose="020B0604020202020204" pitchFamily="34" charset="0"/>
              </a:rPr>
              <a:t>1</a:t>
            </a:r>
            <a:endParaRPr lang="en-US" altLang="en-US" sz="2800" baseline="-25000">
              <a:latin typeface="Arial" panose="020B0604020202020204" pitchFamily="34" charset="0"/>
            </a:endParaRPr>
          </a:p>
        </p:txBody>
      </p:sp>
      <p:sp>
        <p:nvSpPr>
          <p:cNvPr id="24583" name="Text Box 7"/>
          <p:cNvSpPr txBox="1">
            <a:spLocks noChangeArrowheads="1"/>
          </p:cNvSpPr>
          <p:nvPr/>
        </p:nvSpPr>
        <p:spPr bwMode="auto">
          <a:xfrm>
            <a:off x="323850" y="2306638"/>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N</a:t>
            </a:r>
            <a:r>
              <a:rPr lang="en-GB" altLang="en-US" sz="2400" baseline="-25000">
                <a:latin typeface="Arial" panose="020B0604020202020204" pitchFamily="34" charset="0"/>
              </a:rPr>
              <a:t>2</a:t>
            </a:r>
            <a:endParaRPr lang="en-US" altLang="en-US" sz="2400" baseline="-25000">
              <a:latin typeface="Arial" panose="020B0604020202020204" pitchFamily="34" charset="0"/>
            </a:endParaRPr>
          </a:p>
        </p:txBody>
      </p:sp>
      <p:grpSp>
        <p:nvGrpSpPr>
          <p:cNvPr id="24584" name="Group 8"/>
          <p:cNvGrpSpPr>
            <a:grpSpLocks/>
          </p:cNvGrpSpPr>
          <p:nvPr/>
        </p:nvGrpSpPr>
        <p:grpSpPr bwMode="auto">
          <a:xfrm>
            <a:off x="6088063" y="415925"/>
            <a:ext cx="1920875" cy="1247775"/>
            <a:chOff x="1219" y="1317"/>
            <a:chExt cx="3910" cy="2404"/>
          </a:xfrm>
        </p:grpSpPr>
        <p:pic>
          <p:nvPicPr>
            <p:cNvPr id="2460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 y="1317"/>
              <a:ext cx="3910" cy="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8" name="AutoShape 10"/>
            <p:cNvSpPr>
              <a:spLocks noChangeArrowheads="1"/>
            </p:cNvSpPr>
            <p:nvPr/>
          </p:nvSpPr>
          <p:spPr bwMode="auto">
            <a:xfrm>
              <a:off x="4720" y="3586"/>
              <a:ext cx="59" cy="59"/>
            </a:xfrm>
            <a:prstGeom prst="octagon">
              <a:avLst>
                <a:gd name="adj" fmla="val 29287"/>
              </a:avLst>
            </a:prstGeom>
            <a:solidFill>
              <a:schemeClr val="tx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4609" name="AutoShape 11"/>
            <p:cNvSpPr>
              <a:spLocks noChangeArrowheads="1"/>
            </p:cNvSpPr>
            <p:nvPr/>
          </p:nvSpPr>
          <p:spPr bwMode="auto">
            <a:xfrm>
              <a:off x="1371" y="2566"/>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grpSp>
      <p:grpSp>
        <p:nvGrpSpPr>
          <p:cNvPr id="24585" name="Group 12"/>
          <p:cNvGrpSpPr>
            <a:grpSpLocks/>
          </p:cNvGrpSpPr>
          <p:nvPr/>
        </p:nvGrpSpPr>
        <p:grpSpPr bwMode="auto">
          <a:xfrm>
            <a:off x="3135313" y="384175"/>
            <a:ext cx="2097087" cy="1271588"/>
            <a:chOff x="1219" y="1343"/>
            <a:chExt cx="3904" cy="2399"/>
          </a:xfrm>
        </p:grpSpPr>
        <p:pic>
          <p:nvPicPr>
            <p:cNvPr id="2460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 y="1343"/>
              <a:ext cx="3904" cy="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AutoShape 14"/>
            <p:cNvSpPr>
              <a:spLocks noChangeArrowheads="1"/>
            </p:cNvSpPr>
            <p:nvPr/>
          </p:nvSpPr>
          <p:spPr bwMode="auto">
            <a:xfrm>
              <a:off x="1369" y="2584"/>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sp>
          <p:nvSpPr>
            <p:cNvPr id="24605" name="AutoShape 15"/>
            <p:cNvSpPr>
              <a:spLocks noChangeArrowheads="1"/>
            </p:cNvSpPr>
            <p:nvPr/>
          </p:nvSpPr>
          <p:spPr bwMode="auto">
            <a:xfrm>
              <a:off x="2849" y="3069"/>
              <a:ext cx="59" cy="59"/>
            </a:xfrm>
            <a:prstGeom prst="octagon">
              <a:avLst>
                <a:gd name="adj" fmla="val 29287"/>
              </a:avLst>
            </a:prstGeom>
            <a:solidFill>
              <a:schemeClr val="tx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4606" name="AutoShape 16"/>
            <p:cNvSpPr>
              <a:spLocks noChangeArrowheads="1"/>
            </p:cNvSpPr>
            <p:nvPr/>
          </p:nvSpPr>
          <p:spPr bwMode="auto">
            <a:xfrm>
              <a:off x="3997" y="3609"/>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grpSp>
      <p:sp>
        <p:nvSpPr>
          <p:cNvPr id="24586" name="Text Box 17"/>
          <p:cNvSpPr txBox="1">
            <a:spLocks noChangeArrowheads="1"/>
          </p:cNvSpPr>
          <p:nvPr/>
        </p:nvSpPr>
        <p:spPr bwMode="auto">
          <a:xfrm>
            <a:off x="5435600" y="6162675"/>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2</a:t>
            </a:r>
            <a:r>
              <a:rPr lang="en-GB" altLang="en-US" sz="2400">
                <a:latin typeface="Arial" panose="020B0604020202020204" pitchFamily="34" charset="0"/>
              </a:rPr>
              <a:t>/</a:t>
            </a:r>
            <a:r>
              <a:rPr lang="en-GB" altLang="en-US" sz="2400">
                <a:latin typeface="Symbol" panose="05050102010706020507" pitchFamily="18" charset="2"/>
              </a:rPr>
              <a:t>b</a:t>
            </a:r>
            <a:endParaRPr lang="en-US" altLang="en-US" sz="2400">
              <a:latin typeface="Symbol" panose="05050102010706020507" pitchFamily="18" charset="2"/>
            </a:endParaRPr>
          </a:p>
        </p:txBody>
      </p:sp>
      <p:sp>
        <p:nvSpPr>
          <p:cNvPr id="24587" name="Text Box 18"/>
          <p:cNvSpPr txBox="1">
            <a:spLocks noChangeArrowheads="1"/>
          </p:cNvSpPr>
          <p:nvPr/>
        </p:nvSpPr>
        <p:spPr bwMode="auto">
          <a:xfrm>
            <a:off x="3963988" y="61595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2</a:t>
            </a:r>
            <a:r>
              <a:rPr lang="en-GB" altLang="en-US" sz="2400">
                <a:latin typeface="Symbol" panose="05050102010706020507" pitchFamily="18" charset="2"/>
              </a:rPr>
              <a:t>a</a:t>
            </a:r>
            <a:endParaRPr lang="en-US" altLang="en-US" sz="2400">
              <a:latin typeface="Symbol" panose="05050102010706020507" pitchFamily="18" charset="2"/>
            </a:endParaRPr>
          </a:p>
        </p:txBody>
      </p:sp>
      <p:grpSp>
        <p:nvGrpSpPr>
          <p:cNvPr id="24588" name="Group 19"/>
          <p:cNvGrpSpPr>
            <a:grpSpLocks/>
          </p:cNvGrpSpPr>
          <p:nvPr/>
        </p:nvGrpSpPr>
        <p:grpSpPr bwMode="auto">
          <a:xfrm>
            <a:off x="401638" y="406400"/>
            <a:ext cx="2224087" cy="1227138"/>
            <a:chOff x="1199" y="1265"/>
            <a:chExt cx="3900" cy="2398"/>
          </a:xfrm>
        </p:grpSpPr>
        <p:pic>
          <p:nvPicPr>
            <p:cNvPr id="2460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 y="1265"/>
              <a:ext cx="3900" cy="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1" name="AutoShape 21"/>
            <p:cNvSpPr>
              <a:spLocks noChangeArrowheads="1"/>
            </p:cNvSpPr>
            <p:nvPr/>
          </p:nvSpPr>
          <p:spPr bwMode="auto">
            <a:xfrm>
              <a:off x="1353" y="2519"/>
              <a:ext cx="59" cy="59"/>
            </a:xfrm>
            <a:prstGeom prst="octagon">
              <a:avLst>
                <a:gd name="adj" fmla="val 29287"/>
              </a:avLst>
            </a:prstGeom>
            <a:solidFill>
              <a:schemeClr val="tx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4602" name="AutoShape 22"/>
            <p:cNvSpPr>
              <a:spLocks noChangeArrowheads="1"/>
            </p:cNvSpPr>
            <p:nvPr/>
          </p:nvSpPr>
          <p:spPr bwMode="auto">
            <a:xfrm>
              <a:off x="3089" y="3535"/>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grpSp>
      <p:sp>
        <p:nvSpPr>
          <p:cNvPr id="24589" name="Line 23"/>
          <p:cNvSpPr>
            <a:spLocks noChangeShapeType="1"/>
          </p:cNvSpPr>
          <p:nvPr/>
        </p:nvSpPr>
        <p:spPr bwMode="auto">
          <a:xfrm>
            <a:off x="8382000" y="6521450"/>
            <a:ext cx="47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4590" name="Line 24"/>
          <p:cNvSpPr>
            <a:spLocks noChangeShapeType="1"/>
          </p:cNvSpPr>
          <p:nvPr/>
        </p:nvSpPr>
        <p:spPr bwMode="auto">
          <a:xfrm flipV="1">
            <a:off x="574675" y="1757363"/>
            <a:ext cx="0"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4591" name="Text Box 25"/>
          <p:cNvSpPr txBox="1">
            <a:spLocks noChangeArrowheads="1"/>
          </p:cNvSpPr>
          <p:nvPr/>
        </p:nvSpPr>
        <p:spPr bwMode="auto">
          <a:xfrm>
            <a:off x="5997575" y="1871663"/>
            <a:ext cx="2559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chemeClr val="bg1"/>
                </a:solidFill>
                <a:latin typeface="Arial" panose="020B0604020202020204" pitchFamily="34" charset="0"/>
              </a:rPr>
              <a:t>N</a:t>
            </a:r>
            <a:r>
              <a:rPr lang="en-GB" altLang="en-US" sz="2000" baseline="-25000">
                <a:solidFill>
                  <a:schemeClr val="bg1"/>
                </a:solidFill>
                <a:latin typeface="Arial" panose="020B0604020202020204" pitchFamily="34" charset="0"/>
              </a:rPr>
              <a:t>1</a:t>
            </a:r>
            <a:r>
              <a:rPr lang="en-GB" altLang="en-US" sz="2000">
                <a:solidFill>
                  <a:schemeClr val="bg1"/>
                </a:solidFill>
                <a:latin typeface="Arial" panose="020B0604020202020204" pitchFamily="34" charset="0"/>
              </a:rPr>
              <a:t> only</a:t>
            </a:r>
            <a:endParaRPr lang="en-US" altLang="en-US" sz="2000">
              <a:solidFill>
                <a:schemeClr val="bg1"/>
              </a:solidFill>
              <a:latin typeface="Arial" panose="020B0604020202020204" pitchFamily="34" charset="0"/>
            </a:endParaRPr>
          </a:p>
        </p:txBody>
      </p:sp>
      <p:sp>
        <p:nvSpPr>
          <p:cNvPr id="24592" name="Text Box 26"/>
          <p:cNvSpPr txBox="1">
            <a:spLocks noChangeArrowheads="1"/>
          </p:cNvSpPr>
          <p:nvPr/>
        </p:nvSpPr>
        <p:spPr bwMode="auto">
          <a:xfrm>
            <a:off x="1965325" y="1879600"/>
            <a:ext cx="2559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chemeClr val="bg1"/>
                </a:solidFill>
                <a:latin typeface="Arial" panose="020B0604020202020204" pitchFamily="34" charset="0"/>
              </a:rPr>
              <a:t>N</a:t>
            </a:r>
            <a:r>
              <a:rPr lang="en-GB" altLang="en-US" sz="2000" baseline="-25000">
                <a:solidFill>
                  <a:schemeClr val="bg1"/>
                </a:solidFill>
                <a:latin typeface="Arial" panose="020B0604020202020204" pitchFamily="34" charset="0"/>
              </a:rPr>
              <a:t>2</a:t>
            </a:r>
            <a:r>
              <a:rPr lang="en-GB" altLang="en-US" sz="2000">
                <a:solidFill>
                  <a:schemeClr val="bg1"/>
                </a:solidFill>
                <a:latin typeface="Arial" panose="020B0604020202020204" pitchFamily="34" charset="0"/>
              </a:rPr>
              <a:t> only</a:t>
            </a:r>
            <a:endParaRPr lang="en-US" altLang="en-US" sz="2000">
              <a:solidFill>
                <a:schemeClr val="bg1"/>
              </a:solidFill>
              <a:latin typeface="Arial" panose="020B0604020202020204" pitchFamily="34" charset="0"/>
            </a:endParaRPr>
          </a:p>
        </p:txBody>
      </p:sp>
      <p:sp>
        <p:nvSpPr>
          <p:cNvPr id="24593" name="Text Box 27"/>
          <p:cNvSpPr txBox="1">
            <a:spLocks noChangeArrowheads="1"/>
          </p:cNvSpPr>
          <p:nvPr/>
        </p:nvSpPr>
        <p:spPr bwMode="auto">
          <a:xfrm>
            <a:off x="4100513" y="1844675"/>
            <a:ext cx="2559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N</a:t>
            </a:r>
            <a:r>
              <a:rPr lang="en-GB" altLang="en-US" sz="1800" baseline="-25000">
                <a:latin typeface="Arial" panose="020B0604020202020204" pitchFamily="34" charset="0"/>
              </a:rPr>
              <a:t>1</a:t>
            </a:r>
            <a:r>
              <a:rPr lang="en-GB" altLang="en-US" sz="1800">
                <a:latin typeface="Arial" panose="020B0604020202020204" pitchFamily="34" charset="0"/>
              </a:rPr>
              <a:t> and N</a:t>
            </a:r>
            <a:r>
              <a:rPr lang="en-GB" altLang="en-US" sz="1800" baseline="-25000">
                <a:latin typeface="Arial" panose="020B0604020202020204" pitchFamily="34" charset="0"/>
              </a:rPr>
              <a:t>2</a:t>
            </a:r>
            <a:endParaRPr lang="en-US" altLang="en-US" sz="1800" baseline="-25000">
              <a:latin typeface="Arial" panose="020B0604020202020204" pitchFamily="34" charset="0"/>
            </a:endParaRPr>
          </a:p>
        </p:txBody>
      </p:sp>
      <p:sp>
        <p:nvSpPr>
          <p:cNvPr id="248860" name="Rectangle 28"/>
          <p:cNvSpPr>
            <a:spLocks noGrp="1"/>
          </p:cNvSpPr>
          <p:nvPr>
            <p:ph type="title"/>
          </p:nvPr>
        </p:nvSpPr>
        <p:spPr>
          <a:xfrm>
            <a:off x="368300" y="195263"/>
            <a:ext cx="8594725" cy="1490662"/>
          </a:xfrm>
          <a:solidFill>
            <a:schemeClr val="bg1"/>
          </a:solidFill>
        </p:spPr>
        <p:txBody>
          <a:bodyPr/>
          <a:lstStyle/>
          <a:p>
            <a:pPr eaLnBrk="1" hangingPunct="1"/>
            <a:r>
              <a:rPr lang="en-GB" altLang="en-US" smtClean="0"/>
              <a:t>Phase shift</a:t>
            </a:r>
            <a:endParaRPr lang="en-US" altLang="en-US" smtClean="0"/>
          </a:p>
        </p:txBody>
      </p:sp>
      <p:sp>
        <p:nvSpPr>
          <p:cNvPr id="24595" name="Line 29"/>
          <p:cNvSpPr>
            <a:spLocks noChangeShapeType="1"/>
          </p:cNvSpPr>
          <p:nvPr/>
        </p:nvSpPr>
        <p:spPr bwMode="auto">
          <a:xfrm>
            <a:off x="6443663" y="5373688"/>
            <a:ext cx="0" cy="565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4596" name="Line 30"/>
          <p:cNvSpPr>
            <a:spLocks noChangeShapeType="1"/>
          </p:cNvSpPr>
          <p:nvPr/>
        </p:nvSpPr>
        <p:spPr bwMode="auto">
          <a:xfrm>
            <a:off x="4643438" y="3573463"/>
            <a:ext cx="0" cy="450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4597" name="Line 31"/>
          <p:cNvSpPr>
            <a:spLocks noChangeShapeType="1"/>
          </p:cNvSpPr>
          <p:nvPr/>
        </p:nvSpPr>
        <p:spPr bwMode="auto">
          <a:xfrm flipV="1">
            <a:off x="4643438" y="5013325"/>
            <a:ext cx="0"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4598" name="Line 32"/>
          <p:cNvSpPr>
            <a:spLocks noChangeShapeType="1"/>
          </p:cNvSpPr>
          <p:nvPr/>
        </p:nvSpPr>
        <p:spPr bwMode="auto">
          <a:xfrm flipV="1">
            <a:off x="1979613" y="3213100"/>
            <a:ext cx="0"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4599" name="Line 33"/>
          <p:cNvSpPr>
            <a:spLocks noChangeShapeType="1"/>
          </p:cNvSpPr>
          <p:nvPr/>
        </p:nvSpPr>
        <p:spPr bwMode="auto">
          <a:xfrm>
            <a:off x="7667625" y="5445125"/>
            <a:ext cx="0" cy="450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a:lstStyle/>
          <a:p>
            <a:pPr eaLnBrk="1" hangingPunct="1"/>
            <a:r>
              <a:rPr lang="en-GB" altLang="en-US" smtClean="0"/>
              <a:t>Outline</a:t>
            </a:r>
          </a:p>
        </p:txBody>
      </p:sp>
      <p:sp>
        <p:nvSpPr>
          <p:cNvPr id="5123" name="Rectangle 3"/>
          <p:cNvSpPr>
            <a:spLocks noGrp="1"/>
          </p:cNvSpPr>
          <p:nvPr>
            <p:ph type="body" idx="1"/>
          </p:nvPr>
        </p:nvSpPr>
        <p:spPr/>
        <p:txBody>
          <a:bodyPr/>
          <a:lstStyle/>
          <a:p>
            <a:pPr marL="533400" indent="-533400" eaLnBrk="1" hangingPunct="1">
              <a:lnSpc>
                <a:spcPct val="90000"/>
              </a:lnSpc>
            </a:pPr>
            <a:r>
              <a:rPr lang="en-GB" altLang="en-US" dirty="0" smtClean="0"/>
              <a:t>Alternative stable states in coral reefs</a:t>
            </a:r>
          </a:p>
          <a:p>
            <a:pPr marL="533400" indent="-533400" eaLnBrk="1" hangingPunct="1">
              <a:lnSpc>
                <a:spcPct val="90000"/>
              </a:lnSpc>
            </a:pPr>
            <a:r>
              <a:rPr lang="en-GB" altLang="en-US" dirty="0" smtClean="0"/>
              <a:t>Phase shifts and alternative stable states</a:t>
            </a:r>
          </a:p>
          <a:p>
            <a:pPr marL="533400" indent="-533400" eaLnBrk="1" hangingPunct="1">
              <a:lnSpc>
                <a:spcPct val="90000"/>
              </a:lnSpc>
            </a:pPr>
            <a:r>
              <a:rPr lang="en-GB" altLang="en-US" dirty="0" smtClean="0"/>
              <a:t>Bee decline</a:t>
            </a:r>
          </a:p>
          <a:p>
            <a:pPr marL="533400" indent="-533400" eaLnBrk="1" hangingPunct="1">
              <a:lnSpc>
                <a:spcPct val="90000"/>
              </a:lnSpc>
            </a:pPr>
            <a:r>
              <a:rPr lang="en-GB" altLang="en-US" dirty="0" smtClean="0"/>
              <a:t>Learning outcomes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663" y="1797050"/>
            <a:ext cx="779462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AutoShape 3"/>
          <p:cNvSpPr>
            <a:spLocks noChangeArrowheads="1"/>
          </p:cNvSpPr>
          <p:nvPr/>
        </p:nvSpPr>
        <p:spPr bwMode="auto">
          <a:xfrm>
            <a:off x="1216025" y="1806575"/>
            <a:ext cx="2513013" cy="552450"/>
          </a:xfrm>
          <a:prstGeom prst="leftRightArrow">
            <a:avLst>
              <a:gd name="adj1" fmla="val 50000"/>
              <a:gd name="adj2" fmla="val 9097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5604" name="AutoShape 4"/>
          <p:cNvSpPr>
            <a:spLocks noChangeArrowheads="1"/>
          </p:cNvSpPr>
          <p:nvPr/>
        </p:nvSpPr>
        <p:spPr bwMode="auto">
          <a:xfrm>
            <a:off x="3779838" y="1809750"/>
            <a:ext cx="947737" cy="511175"/>
          </a:xfrm>
          <a:prstGeom prst="leftRightArrow">
            <a:avLst>
              <a:gd name="adj1" fmla="val 50000"/>
              <a:gd name="adj2" fmla="val 37081"/>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5605" name="AutoShape 5"/>
          <p:cNvSpPr>
            <a:spLocks noChangeArrowheads="1"/>
          </p:cNvSpPr>
          <p:nvPr/>
        </p:nvSpPr>
        <p:spPr bwMode="auto">
          <a:xfrm>
            <a:off x="4748213" y="1785938"/>
            <a:ext cx="3714750" cy="574675"/>
          </a:xfrm>
          <a:prstGeom prst="leftRightArrow">
            <a:avLst>
              <a:gd name="adj1" fmla="val 50000"/>
              <a:gd name="adj2" fmla="val 129282"/>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5606" name="Text Box 6"/>
          <p:cNvSpPr txBox="1">
            <a:spLocks noChangeArrowheads="1"/>
          </p:cNvSpPr>
          <p:nvPr/>
        </p:nvSpPr>
        <p:spPr bwMode="auto">
          <a:xfrm>
            <a:off x="7900988" y="6237288"/>
            <a:ext cx="93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a:latin typeface="Arial" panose="020B0604020202020204" pitchFamily="34" charset="0"/>
              </a:rPr>
              <a:t>k</a:t>
            </a:r>
            <a:r>
              <a:rPr lang="en-GB" altLang="en-US" sz="2800" baseline="-25000">
                <a:latin typeface="Arial" panose="020B0604020202020204" pitchFamily="34" charset="0"/>
              </a:rPr>
              <a:t>1</a:t>
            </a:r>
            <a:endParaRPr lang="en-US" altLang="en-US" sz="2800" baseline="-25000">
              <a:latin typeface="Arial" panose="020B0604020202020204" pitchFamily="34" charset="0"/>
            </a:endParaRPr>
          </a:p>
        </p:txBody>
      </p:sp>
      <p:sp>
        <p:nvSpPr>
          <p:cNvPr id="25607" name="Text Box 7"/>
          <p:cNvSpPr txBox="1">
            <a:spLocks noChangeArrowheads="1"/>
          </p:cNvSpPr>
          <p:nvPr/>
        </p:nvSpPr>
        <p:spPr bwMode="auto">
          <a:xfrm>
            <a:off x="323850" y="2306638"/>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N</a:t>
            </a:r>
            <a:r>
              <a:rPr lang="en-GB" altLang="en-US" sz="2400" baseline="-25000">
                <a:latin typeface="Arial" panose="020B0604020202020204" pitchFamily="34" charset="0"/>
              </a:rPr>
              <a:t>1</a:t>
            </a:r>
            <a:endParaRPr lang="en-US" altLang="en-US" sz="2400" baseline="-25000">
              <a:latin typeface="Arial" panose="020B0604020202020204" pitchFamily="34" charset="0"/>
            </a:endParaRPr>
          </a:p>
        </p:txBody>
      </p:sp>
      <p:grpSp>
        <p:nvGrpSpPr>
          <p:cNvPr id="25608" name="Group 8"/>
          <p:cNvGrpSpPr>
            <a:grpSpLocks/>
          </p:cNvGrpSpPr>
          <p:nvPr/>
        </p:nvGrpSpPr>
        <p:grpSpPr bwMode="auto">
          <a:xfrm>
            <a:off x="6088063" y="415925"/>
            <a:ext cx="1920875" cy="1247775"/>
            <a:chOff x="1219" y="1317"/>
            <a:chExt cx="3910" cy="2404"/>
          </a:xfrm>
        </p:grpSpPr>
        <p:pic>
          <p:nvPicPr>
            <p:cNvPr id="2563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 y="1317"/>
              <a:ext cx="3910" cy="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2" name="AutoShape 10"/>
            <p:cNvSpPr>
              <a:spLocks noChangeArrowheads="1"/>
            </p:cNvSpPr>
            <p:nvPr/>
          </p:nvSpPr>
          <p:spPr bwMode="auto">
            <a:xfrm>
              <a:off x="4720" y="3586"/>
              <a:ext cx="59" cy="59"/>
            </a:xfrm>
            <a:prstGeom prst="octagon">
              <a:avLst>
                <a:gd name="adj" fmla="val 29287"/>
              </a:avLst>
            </a:prstGeom>
            <a:solidFill>
              <a:schemeClr val="tx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5633" name="AutoShape 11"/>
            <p:cNvSpPr>
              <a:spLocks noChangeArrowheads="1"/>
            </p:cNvSpPr>
            <p:nvPr/>
          </p:nvSpPr>
          <p:spPr bwMode="auto">
            <a:xfrm>
              <a:off x="1371" y="2566"/>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grpSp>
      <p:grpSp>
        <p:nvGrpSpPr>
          <p:cNvPr id="25609" name="Group 12"/>
          <p:cNvGrpSpPr>
            <a:grpSpLocks/>
          </p:cNvGrpSpPr>
          <p:nvPr/>
        </p:nvGrpSpPr>
        <p:grpSpPr bwMode="auto">
          <a:xfrm>
            <a:off x="3135313" y="384175"/>
            <a:ext cx="2097087" cy="1271588"/>
            <a:chOff x="1219" y="1343"/>
            <a:chExt cx="3904" cy="2399"/>
          </a:xfrm>
        </p:grpSpPr>
        <p:pic>
          <p:nvPicPr>
            <p:cNvPr id="2562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 y="1343"/>
              <a:ext cx="3904" cy="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8" name="AutoShape 14"/>
            <p:cNvSpPr>
              <a:spLocks noChangeArrowheads="1"/>
            </p:cNvSpPr>
            <p:nvPr/>
          </p:nvSpPr>
          <p:spPr bwMode="auto">
            <a:xfrm>
              <a:off x="1369" y="2584"/>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sp>
          <p:nvSpPr>
            <p:cNvPr id="25629" name="AutoShape 15"/>
            <p:cNvSpPr>
              <a:spLocks noChangeArrowheads="1"/>
            </p:cNvSpPr>
            <p:nvPr/>
          </p:nvSpPr>
          <p:spPr bwMode="auto">
            <a:xfrm>
              <a:off x="2849" y="3069"/>
              <a:ext cx="59" cy="59"/>
            </a:xfrm>
            <a:prstGeom prst="octagon">
              <a:avLst>
                <a:gd name="adj" fmla="val 29287"/>
              </a:avLst>
            </a:prstGeom>
            <a:solidFill>
              <a:schemeClr val="tx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5630" name="AutoShape 16"/>
            <p:cNvSpPr>
              <a:spLocks noChangeArrowheads="1"/>
            </p:cNvSpPr>
            <p:nvPr/>
          </p:nvSpPr>
          <p:spPr bwMode="auto">
            <a:xfrm>
              <a:off x="3997" y="3609"/>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grpSp>
      <p:sp>
        <p:nvSpPr>
          <p:cNvPr id="25610" name="Text Box 17"/>
          <p:cNvSpPr txBox="1">
            <a:spLocks noChangeArrowheads="1"/>
          </p:cNvSpPr>
          <p:nvPr/>
        </p:nvSpPr>
        <p:spPr bwMode="auto">
          <a:xfrm>
            <a:off x="4465638" y="6162675"/>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2</a:t>
            </a:r>
            <a:r>
              <a:rPr lang="en-GB" altLang="en-US" sz="2400">
                <a:latin typeface="Arial" panose="020B0604020202020204" pitchFamily="34" charset="0"/>
              </a:rPr>
              <a:t>/</a:t>
            </a:r>
            <a:r>
              <a:rPr lang="en-GB" altLang="en-US" sz="2400">
                <a:latin typeface="Symbol" panose="05050102010706020507" pitchFamily="18" charset="2"/>
              </a:rPr>
              <a:t>b</a:t>
            </a:r>
            <a:endParaRPr lang="en-US" altLang="en-US" sz="2400">
              <a:latin typeface="Symbol" panose="05050102010706020507" pitchFamily="18" charset="2"/>
            </a:endParaRPr>
          </a:p>
        </p:txBody>
      </p:sp>
      <p:sp>
        <p:nvSpPr>
          <p:cNvPr id="25611" name="Text Box 18"/>
          <p:cNvSpPr txBox="1">
            <a:spLocks noChangeArrowheads="1"/>
          </p:cNvSpPr>
          <p:nvPr/>
        </p:nvSpPr>
        <p:spPr bwMode="auto">
          <a:xfrm>
            <a:off x="3376613" y="61595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2</a:t>
            </a:r>
            <a:r>
              <a:rPr lang="en-GB" altLang="en-US" sz="2400">
                <a:latin typeface="Symbol" panose="05050102010706020507" pitchFamily="18" charset="2"/>
              </a:rPr>
              <a:t>a</a:t>
            </a:r>
            <a:endParaRPr lang="en-US" altLang="en-US" sz="2400">
              <a:latin typeface="Symbol" panose="05050102010706020507" pitchFamily="18" charset="2"/>
            </a:endParaRPr>
          </a:p>
        </p:txBody>
      </p:sp>
      <p:grpSp>
        <p:nvGrpSpPr>
          <p:cNvPr id="25612" name="Group 19"/>
          <p:cNvGrpSpPr>
            <a:grpSpLocks/>
          </p:cNvGrpSpPr>
          <p:nvPr/>
        </p:nvGrpSpPr>
        <p:grpSpPr bwMode="auto">
          <a:xfrm>
            <a:off x="401638" y="406400"/>
            <a:ext cx="2224087" cy="1227138"/>
            <a:chOff x="1199" y="1265"/>
            <a:chExt cx="3900" cy="2398"/>
          </a:xfrm>
        </p:grpSpPr>
        <p:pic>
          <p:nvPicPr>
            <p:cNvPr id="25624"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 y="1265"/>
              <a:ext cx="3900" cy="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5" name="AutoShape 21"/>
            <p:cNvSpPr>
              <a:spLocks noChangeArrowheads="1"/>
            </p:cNvSpPr>
            <p:nvPr/>
          </p:nvSpPr>
          <p:spPr bwMode="auto">
            <a:xfrm>
              <a:off x="1353" y="2519"/>
              <a:ext cx="59" cy="59"/>
            </a:xfrm>
            <a:prstGeom prst="octagon">
              <a:avLst>
                <a:gd name="adj" fmla="val 29287"/>
              </a:avLst>
            </a:prstGeom>
            <a:solidFill>
              <a:schemeClr val="tx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5626" name="AutoShape 22"/>
            <p:cNvSpPr>
              <a:spLocks noChangeArrowheads="1"/>
            </p:cNvSpPr>
            <p:nvPr/>
          </p:nvSpPr>
          <p:spPr bwMode="auto">
            <a:xfrm>
              <a:off x="3089" y="3535"/>
              <a:ext cx="59" cy="59"/>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chemeClr val="bg1"/>
                </a:solidFill>
                <a:latin typeface="Times New Roman" panose="02020603050405020304" pitchFamily="18" charset="0"/>
              </a:endParaRPr>
            </a:p>
          </p:txBody>
        </p:sp>
      </p:grpSp>
      <p:sp>
        <p:nvSpPr>
          <p:cNvPr id="25613" name="Line 23"/>
          <p:cNvSpPr>
            <a:spLocks noChangeShapeType="1"/>
          </p:cNvSpPr>
          <p:nvPr/>
        </p:nvSpPr>
        <p:spPr bwMode="auto">
          <a:xfrm>
            <a:off x="8382000" y="6521450"/>
            <a:ext cx="47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5614" name="Line 24"/>
          <p:cNvSpPr>
            <a:spLocks noChangeShapeType="1"/>
          </p:cNvSpPr>
          <p:nvPr/>
        </p:nvSpPr>
        <p:spPr bwMode="auto">
          <a:xfrm flipV="1">
            <a:off x="574675" y="1757363"/>
            <a:ext cx="0"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5615" name="Text Box 25"/>
          <p:cNvSpPr txBox="1">
            <a:spLocks noChangeArrowheads="1"/>
          </p:cNvSpPr>
          <p:nvPr/>
        </p:nvSpPr>
        <p:spPr bwMode="auto">
          <a:xfrm>
            <a:off x="5997575" y="1871663"/>
            <a:ext cx="2559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chemeClr val="bg1"/>
                </a:solidFill>
                <a:latin typeface="Arial" panose="020B0604020202020204" pitchFamily="34" charset="0"/>
              </a:rPr>
              <a:t>N</a:t>
            </a:r>
            <a:r>
              <a:rPr lang="en-GB" altLang="en-US" sz="2000" baseline="-25000">
                <a:solidFill>
                  <a:schemeClr val="bg1"/>
                </a:solidFill>
                <a:latin typeface="Arial" panose="020B0604020202020204" pitchFamily="34" charset="0"/>
              </a:rPr>
              <a:t>1</a:t>
            </a:r>
            <a:r>
              <a:rPr lang="en-GB" altLang="en-US" sz="2000">
                <a:solidFill>
                  <a:schemeClr val="bg1"/>
                </a:solidFill>
                <a:latin typeface="Arial" panose="020B0604020202020204" pitchFamily="34" charset="0"/>
              </a:rPr>
              <a:t> only</a:t>
            </a:r>
            <a:endParaRPr lang="en-US" altLang="en-US" sz="2000">
              <a:solidFill>
                <a:schemeClr val="bg1"/>
              </a:solidFill>
              <a:latin typeface="Arial" panose="020B0604020202020204" pitchFamily="34" charset="0"/>
            </a:endParaRPr>
          </a:p>
        </p:txBody>
      </p:sp>
      <p:sp>
        <p:nvSpPr>
          <p:cNvPr id="25616" name="Text Box 26"/>
          <p:cNvSpPr txBox="1">
            <a:spLocks noChangeArrowheads="1"/>
          </p:cNvSpPr>
          <p:nvPr/>
        </p:nvSpPr>
        <p:spPr bwMode="auto">
          <a:xfrm>
            <a:off x="1965325" y="1878013"/>
            <a:ext cx="2559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chemeClr val="bg1"/>
                </a:solidFill>
                <a:latin typeface="Arial" panose="020B0604020202020204" pitchFamily="34" charset="0"/>
              </a:rPr>
              <a:t>N</a:t>
            </a:r>
            <a:r>
              <a:rPr lang="en-GB" altLang="en-US" sz="2000" baseline="-25000">
                <a:solidFill>
                  <a:schemeClr val="bg1"/>
                </a:solidFill>
                <a:latin typeface="Arial" panose="020B0604020202020204" pitchFamily="34" charset="0"/>
              </a:rPr>
              <a:t>2</a:t>
            </a:r>
            <a:r>
              <a:rPr lang="en-GB" altLang="en-US" sz="2000">
                <a:solidFill>
                  <a:schemeClr val="bg1"/>
                </a:solidFill>
                <a:latin typeface="Arial" panose="020B0604020202020204" pitchFamily="34" charset="0"/>
              </a:rPr>
              <a:t> only</a:t>
            </a:r>
            <a:endParaRPr lang="en-US" altLang="en-US" sz="2000">
              <a:solidFill>
                <a:schemeClr val="bg1"/>
              </a:solidFill>
              <a:latin typeface="Arial" panose="020B0604020202020204" pitchFamily="34" charset="0"/>
            </a:endParaRPr>
          </a:p>
        </p:txBody>
      </p:sp>
      <p:sp>
        <p:nvSpPr>
          <p:cNvPr id="25617" name="Text Box 27"/>
          <p:cNvSpPr txBox="1">
            <a:spLocks noChangeArrowheads="1"/>
          </p:cNvSpPr>
          <p:nvPr/>
        </p:nvSpPr>
        <p:spPr bwMode="auto">
          <a:xfrm>
            <a:off x="3641725" y="1868488"/>
            <a:ext cx="255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N</a:t>
            </a:r>
            <a:r>
              <a:rPr lang="en-GB" altLang="en-US" sz="1800" baseline="-25000">
                <a:latin typeface="Arial" panose="020B0604020202020204" pitchFamily="34" charset="0"/>
              </a:rPr>
              <a:t>1</a:t>
            </a:r>
            <a:r>
              <a:rPr lang="en-GB" altLang="en-US" sz="1800">
                <a:latin typeface="Arial" panose="020B0604020202020204" pitchFamily="34" charset="0"/>
              </a:rPr>
              <a:t> and N</a:t>
            </a:r>
            <a:r>
              <a:rPr lang="en-GB" altLang="en-US" sz="1800" baseline="-25000">
                <a:latin typeface="Arial" panose="020B0604020202020204" pitchFamily="34" charset="0"/>
              </a:rPr>
              <a:t>2</a:t>
            </a:r>
            <a:endParaRPr lang="en-US" altLang="en-US" sz="1800" baseline="-25000">
              <a:latin typeface="Arial" panose="020B0604020202020204" pitchFamily="34" charset="0"/>
            </a:endParaRPr>
          </a:p>
        </p:txBody>
      </p:sp>
      <p:sp>
        <p:nvSpPr>
          <p:cNvPr id="229404" name="Rectangle 28"/>
          <p:cNvSpPr>
            <a:spLocks noGrp="1"/>
          </p:cNvSpPr>
          <p:nvPr>
            <p:ph type="title"/>
          </p:nvPr>
        </p:nvSpPr>
        <p:spPr>
          <a:xfrm>
            <a:off x="368300" y="195263"/>
            <a:ext cx="8594725" cy="1490662"/>
          </a:xfrm>
          <a:solidFill>
            <a:schemeClr val="bg1"/>
          </a:solidFill>
        </p:spPr>
        <p:txBody>
          <a:bodyPr/>
          <a:lstStyle/>
          <a:p>
            <a:pPr eaLnBrk="1" hangingPunct="1"/>
            <a:r>
              <a:rPr lang="en-GB" altLang="en-US" smtClean="0"/>
              <a:t>Phase shift</a:t>
            </a:r>
            <a:endParaRPr lang="en-US" altLang="en-US" smtClean="0"/>
          </a:p>
        </p:txBody>
      </p:sp>
      <p:sp>
        <p:nvSpPr>
          <p:cNvPr id="25619" name="Line 29"/>
          <p:cNvSpPr>
            <a:spLocks noChangeShapeType="1"/>
          </p:cNvSpPr>
          <p:nvPr/>
        </p:nvSpPr>
        <p:spPr bwMode="auto">
          <a:xfrm>
            <a:off x="2249488" y="5260975"/>
            <a:ext cx="0" cy="565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5620" name="Line 30"/>
          <p:cNvSpPr>
            <a:spLocks noChangeShapeType="1"/>
          </p:cNvSpPr>
          <p:nvPr/>
        </p:nvSpPr>
        <p:spPr bwMode="auto">
          <a:xfrm>
            <a:off x="4183063" y="4130675"/>
            <a:ext cx="0" cy="450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5621" name="Line 31"/>
          <p:cNvSpPr>
            <a:spLocks noChangeShapeType="1"/>
          </p:cNvSpPr>
          <p:nvPr/>
        </p:nvSpPr>
        <p:spPr bwMode="auto">
          <a:xfrm flipV="1">
            <a:off x="4208463" y="5605463"/>
            <a:ext cx="0"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5622" name="Line 32"/>
          <p:cNvSpPr>
            <a:spLocks noChangeShapeType="1"/>
          </p:cNvSpPr>
          <p:nvPr/>
        </p:nvSpPr>
        <p:spPr bwMode="auto">
          <a:xfrm flipV="1">
            <a:off x="5624513" y="4144963"/>
            <a:ext cx="0"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5623" name="Line 33"/>
          <p:cNvSpPr>
            <a:spLocks noChangeShapeType="1"/>
          </p:cNvSpPr>
          <p:nvPr/>
        </p:nvSpPr>
        <p:spPr bwMode="auto">
          <a:xfrm>
            <a:off x="5618163" y="2879725"/>
            <a:ext cx="0" cy="450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40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a:lstStyle/>
          <a:p>
            <a:pPr eaLnBrk="1" hangingPunct="1"/>
            <a:r>
              <a:rPr lang="en-GB" altLang="en-US" sz="4000" smtClean="0"/>
              <a:t>Other option if we change the carrying capacity (for different </a:t>
            </a:r>
            <a:r>
              <a:rPr lang="en-GB" altLang="en-US" sz="4000" smtClean="0">
                <a:latin typeface="Symbol" panose="05050102010706020507" pitchFamily="18" charset="2"/>
              </a:rPr>
              <a:t>a</a:t>
            </a:r>
            <a:r>
              <a:rPr lang="en-GB" altLang="en-US" sz="4000" smtClean="0"/>
              <a:t> and </a:t>
            </a:r>
            <a:r>
              <a:rPr lang="en-GB" altLang="en-US" sz="4000" smtClean="0">
                <a:latin typeface="Symbol" panose="05050102010706020507" pitchFamily="18" charset="2"/>
              </a:rPr>
              <a:t>b</a:t>
            </a:r>
            <a:r>
              <a:rPr lang="en-GB" altLang="en-US" sz="4000" smtClean="0"/>
              <a:t>)</a:t>
            </a:r>
            <a:endParaRPr lang="en-US" altLang="en-US" sz="4000" smtClean="0"/>
          </a:p>
        </p:txBody>
      </p:sp>
      <p:grpSp>
        <p:nvGrpSpPr>
          <p:cNvPr id="26627" name="Group 3"/>
          <p:cNvGrpSpPr>
            <a:grpSpLocks/>
          </p:cNvGrpSpPr>
          <p:nvPr/>
        </p:nvGrpSpPr>
        <p:grpSpPr bwMode="auto">
          <a:xfrm>
            <a:off x="2051050" y="2238375"/>
            <a:ext cx="5384800" cy="3582988"/>
            <a:chOff x="2154" y="1715"/>
            <a:chExt cx="2681" cy="1648"/>
          </a:xfrm>
        </p:grpSpPr>
        <p:pic>
          <p:nvPicPr>
            <p:cNvPr id="2663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 y="1715"/>
              <a:ext cx="2681"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8" name="AutoShape 5"/>
            <p:cNvSpPr>
              <a:spLocks noChangeArrowheads="1"/>
            </p:cNvSpPr>
            <p:nvPr/>
          </p:nvSpPr>
          <p:spPr bwMode="auto">
            <a:xfrm>
              <a:off x="2247" y="2157"/>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6639" name="AutoShape 6"/>
            <p:cNvSpPr>
              <a:spLocks noChangeArrowheads="1"/>
            </p:cNvSpPr>
            <p:nvPr/>
          </p:nvSpPr>
          <p:spPr bwMode="auto">
            <a:xfrm>
              <a:off x="3465" y="3267"/>
              <a:ext cx="61" cy="61"/>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grpSp>
        <p:nvGrpSpPr>
          <p:cNvPr id="3" name="Group 7"/>
          <p:cNvGrpSpPr>
            <a:grpSpLocks/>
          </p:cNvGrpSpPr>
          <p:nvPr/>
        </p:nvGrpSpPr>
        <p:grpSpPr bwMode="auto">
          <a:xfrm>
            <a:off x="2060575" y="2233613"/>
            <a:ext cx="5256213" cy="3594100"/>
            <a:chOff x="1927" y="1372"/>
            <a:chExt cx="2662" cy="1637"/>
          </a:xfrm>
        </p:grpSpPr>
        <p:pic>
          <p:nvPicPr>
            <p:cNvPr id="2663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1372"/>
              <a:ext cx="2662" cy="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4" name="AutoShape 9"/>
            <p:cNvSpPr>
              <a:spLocks noChangeArrowheads="1"/>
            </p:cNvSpPr>
            <p:nvPr/>
          </p:nvSpPr>
          <p:spPr bwMode="auto">
            <a:xfrm>
              <a:off x="2017" y="1801"/>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6635" name="AutoShape 10"/>
            <p:cNvSpPr>
              <a:spLocks noChangeArrowheads="1"/>
            </p:cNvSpPr>
            <p:nvPr/>
          </p:nvSpPr>
          <p:spPr bwMode="auto">
            <a:xfrm>
              <a:off x="3755" y="2903"/>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6636" name="AutoShape 11"/>
            <p:cNvSpPr>
              <a:spLocks noChangeArrowheads="1"/>
            </p:cNvSpPr>
            <p:nvPr/>
          </p:nvSpPr>
          <p:spPr bwMode="auto">
            <a:xfrm>
              <a:off x="2753" y="2363"/>
              <a:ext cx="61" cy="61"/>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grpSp>
        <p:nvGrpSpPr>
          <p:cNvPr id="4" name="Group 12"/>
          <p:cNvGrpSpPr>
            <a:grpSpLocks/>
          </p:cNvGrpSpPr>
          <p:nvPr/>
        </p:nvGrpSpPr>
        <p:grpSpPr bwMode="auto">
          <a:xfrm>
            <a:off x="2105025" y="2230438"/>
            <a:ext cx="5278438" cy="3603625"/>
            <a:chOff x="863" y="1358"/>
            <a:chExt cx="2671" cy="1642"/>
          </a:xfrm>
        </p:grpSpPr>
        <p:pic>
          <p:nvPicPr>
            <p:cNvPr id="2663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 y="1358"/>
              <a:ext cx="2671" cy="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AutoShape 14"/>
            <p:cNvSpPr>
              <a:spLocks noChangeArrowheads="1"/>
            </p:cNvSpPr>
            <p:nvPr/>
          </p:nvSpPr>
          <p:spPr bwMode="auto">
            <a:xfrm>
              <a:off x="3221" y="2912"/>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6632" name="AutoShape 15"/>
            <p:cNvSpPr>
              <a:spLocks noChangeArrowheads="1"/>
            </p:cNvSpPr>
            <p:nvPr/>
          </p:nvSpPr>
          <p:spPr bwMode="auto">
            <a:xfrm>
              <a:off x="952" y="1786"/>
              <a:ext cx="61" cy="61"/>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604963"/>
            <a:ext cx="74168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1" name="Group 2"/>
          <p:cNvGrpSpPr>
            <a:grpSpLocks/>
          </p:cNvGrpSpPr>
          <p:nvPr/>
        </p:nvGrpSpPr>
        <p:grpSpPr bwMode="auto">
          <a:xfrm>
            <a:off x="6319838" y="539750"/>
            <a:ext cx="1836737" cy="1016000"/>
            <a:chOff x="863" y="1358"/>
            <a:chExt cx="2671" cy="1642"/>
          </a:xfrm>
        </p:grpSpPr>
        <p:pic>
          <p:nvPicPr>
            <p:cNvPr id="2768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 y="1358"/>
              <a:ext cx="2671" cy="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2" name="AutoShape 4"/>
            <p:cNvSpPr>
              <a:spLocks noChangeArrowheads="1"/>
            </p:cNvSpPr>
            <p:nvPr/>
          </p:nvSpPr>
          <p:spPr bwMode="auto">
            <a:xfrm>
              <a:off x="3221" y="2912"/>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7683" name="AutoShape 5"/>
            <p:cNvSpPr>
              <a:spLocks noChangeArrowheads="1"/>
            </p:cNvSpPr>
            <p:nvPr/>
          </p:nvSpPr>
          <p:spPr bwMode="auto">
            <a:xfrm>
              <a:off x="952" y="1786"/>
              <a:ext cx="61" cy="61"/>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
        <p:nvSpPr>
          <p:cNvPr id="27652" name="Text Box 7"/>
          <p:cNvSpPr txBox="1">
            <a:spLocks noChangeArrowheads="1"/>
          </p:cNvSpPr>
          <p:nvPr/>
        </p:nvSpPr>
        <p:spPr bwMode="auto">
          <a:xfrm>
            <a:off x="7900988" y="6237288"/>
            <a:ext cx="93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a:latin typeface="Arial" panose="020B0604020202020204" pitchFamily="34" charset="0"/>
              </a:rPr>
              <a:t>k</a:t>
            </a:r>
            <a:r>
              <a:rPr lang="en-GB" altLang="en-US" sz="2800" baseline="-25000">
                <a:latin typeface="Arial" panose="020B0604020202020204" pitchFamily="34" charset="0"/>
              </a:rPr>
              <a:t>1</a:t>
            </a:r>
            <a:endParaRPr lang="en-US" altLang="en-US" sz="2800" baseline="-25000">
              <a:latin typeface="Arial" panose="020B0604020202020204" pitchFamily="34" charset="0"/>
            </a:endParaRPr>
          </a:p>
        </p:txBody>
      </p:sp>
      <p:sp>
        <p:nvSpPr>
          <p:cNvPr id="27653" name="Text Box 8"/>
          <p:cNvSpPr txBox="1">
            <a:spLocks noChangeArrowheads="1"/>
          </p:cNvSpPr>
          <p:nvPr/>
        </p:nvSpPr>
        <p:spPr bwMode="auto">
          <a:xfrm>
            <a:off x="323850" y="2306638"/>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N</a:t>
            </a:r>
            <a:r>
              <a:rPr lang="en-GB" altLang="en-US" sz="2400" baseline="-25000">
                <a:latin typeface="Arial" panose="020B0604020202020204" pitchFamily="34" charset="0"/>
              </a:rPr>
              <a:t>2</a:t>
            </a:r>
            <a:endParaRPr lang="en-US" altLang="en-US" sz="2400" baseline="-25000">
              <a:latin typeface="Arial" panose="020B0604020202020204" pitchFamily="34" charset="0"/>
            </a:endParaRPr>
          </a:p>
        </p:txBody>
      </p:sp>
      <p:sp>
        <p:nvSpPr>
          <p:cNvPr id="27654" name="Text Box 9"/>
          <p:cNvSpPr txBox="1">
            <a:spLocks noChangeArrowheads="1"/>
          </p:cNvSpPr>
          <p:nvPr/>
        </p:nvSpPr>
        <p:spPr bwMode="auto">
          <a:xfrm>
            <a:off x="3563938" y="6191250"/>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2</a:t>
            </a:r>
            <a:r>
              <a:rPr lang="en-GB" altLang="en-US" sz="2400">
                <a:latin typeface="Arial" panose="020B0604020202020204" pitchFamily="34" charset="0"/>
              </a:rPr>
              <a:t>/</a:t>
            </a:r>
            <a:r>
              <a:rPr lang="en-GB" altLang="en-US" sz="2400">
                <a:latin typeface="Symbol" panose="05050102010706020507" pitchFamily="18" charset="2"/>
              </a:rPr>
              <a:t>b</a:t>
            </a:r>
            <a:endParaRPr lang="en-US" altLang="en-US" sz="2400">
              <a:latin typeface="Symbol" panose="05050102010706020507" pitchFamily="18" charset="2"/>
            </a:endParaRPr>
          </a:p>
        </p:txBody>
      </p:sp>
      <p:sp>
        <p:nvSpPr>
          <p:cNvPr id="27655" name="Text Box 10"/>
          <p:cNvSpPr txBox="1">
            <a:spLocks noChangeArrowheads="1"/>
          </p:cNvSpPr>
          <p:nvPr/>
        </p:nvSpPr>
        <p:spPr bwMode="auto">
          <a:xfrm>
            <a:off x="4787900" y="6197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2</a:t>
            </a:r>
            <a:r>
              <a:rPr lang="en-GB" altLang="en-US" sz="2400">
                <a:latin typeface="Symbol" panose="05050102010706020507" pitchFamily="18" charset="2"/>
              </a:rPr>
              <a:t>a</a:t>
            </a:r>
            <a:endParaRPr lang="en-US" altLang="en-US" sz="2400">
              <a:latin typeface="Symbol" panose="05050102010706020507" pitchFamily="18" charset="2"/>
            </a:endParaRPr>
          </a:p>
        </p:txBody>
      </p:sp>
      <p:sp>
        <p:nvSpPr>
          <p:cNvPr id="27656" name="Line 11"/>
          <p:cNvSpPr>
            <a:spLocks noChangeShapeType="1"/>
          </p:cNvSpPr>
          <p:nvPr/>
        </p:nvSpPr>
        <p:spPr bwMode="auto">
          <a:xfrm>
            <a:off x="8382000" y="6521450"/>
            <a:ext cx="47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7657" name="Line 12"/>
          <p:cNvSpPr>
            <a:spLocks noChangeShapeType="1"/>
          </p:cNvSpPr>
          <p:nvPr/>
        </p:nvSpPr>
        <p:spPr bwMode="auto">
          <a:xfrm flipV="1">
            <a:off x="574675" y="1757363"/>
            <a:ext cx="0"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3" name="Group 13"/>
          <p:cNvGrpSpPr>
            <a:grpSpLocks/>
          </p:cNvGrpSpPr>
          <p:nvPr/>
        </p:nvGrpSpPr>
        <p:grpSpPr bwMode="auto">
          <a:xfrm>
            <a:off x="4140200" y="2420938"/>
            <a:ext cx="3962400" cy="574675"/>
            <a:chOff x="2894" y="1125"/>
            <a:chExt cx="2496" cy="362"/>
          </a:xfrm>
        </p:grpSpPr>
        <p:sp>
          <p:nvSpPr>
            <p:cNvPr id="27679" name="AutoShape 14"/>
            <p:cNvSpPr>
              <a:spLocks noChangeArrowheads="1"/>
            </p:cNvSpPr>
            <p:nvPr/>
          </p:nvSpPr>
          <p:spPr bwMode="auto">
            <a:xfrm>
              <a:off x="2894" y="1125"/>
              <a:ext cx="2437" cy="362"/>
            </a:xfrm>
            <a:prstGeom prst="leftRightArrow">
              <a:avLst>
                <a:gd name="adj1" fmla="val 50000"/>
                <a:gd name="adj2" fmla="val 134641"/>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7680" name="Text Box 15"/>
            <p:cNvSpPr txBox="1">
              <a:spLocks noChangeArrowheads="1"/>
            </p:cNvSpPr>
            <p:nvPr/>
          </p:nvSpPr>
          <p:spPr bwMode="auto">
            <a:xfrm>
              <a:off x="3778" y="1179"/>
              <a:ext cx="16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chemeClr val="bg1"/>
                  </a:solidFill>
                  <a:latin typeface="Arial" panose="020B0604020202020204" pitchFamily="34" charset="0"/>
                </a:rPr>
                <a:t>N</a:t>
              </a:r>
              <a:r>
                <a:rPr lang="en-GB" altLang="en-US" sz="2000" baseline="-25000">
                  <a:solidFill>
                    <a:schemeClr val="bg1"/>
                  </a:solidFill>
                  <a:latin typeface="Arial" panose="020B0604020202020204" pitchFamily="34" charset="0"/>
                </a:rPr>
                <a:t>1</a:t>
              </a:r>
              <a:endParaRPr lang="en-US" altLang="en-US" sz="2000">
                <a:solidFill>
                  <a:schemeClr val="bg1"/>
                </a:solidFill>
                <a:latin typeface="Arial" panose="020B0604020202020204" pitchFamily="34" charset="0"/>
              </a:endParaRPr>
            </a:p>
          </p:txBody>
        </p:sp>
      </p:grpSp>
      <p:grpSp>
        <p:nvGrpSpPr>
          <p:cNvPr id="4" name="Group 19"/>
          <p:cNvGrpSpPr>
            <a:grpSpLocks/>
          </p:cNvGrpSpPr>
          <p:nvPr/>
        </p:nvGrpSpPr>
        <p:grpSpPr bwMode="auto">
          <a:xfrm>
            <a:off x="4144963" y="2060575"/>
            <a:ext cx="2659062" cy="511175"/>
            <a:chOff x="2837" y="1422"/>
            <a:chExt cx="1675" cy="322"/>
          </a:xfrm>
        </p:grpSpPr>
        <p:sp>
          <p:nvSpPr>
            <p:cNvPr id="27677" name="AutoShape 20"/>
            <p:cNvSpPr>
              <a:spLocks noChangeArrowheads="1"/>
            </p:cNvSpPr>
            <p:nvPr/>
          </p:nvSpPr>
          <p:spPr bwMode="auto">
            <a:xfrm>
              <a:off x="2837" y="1422"/>
              <a:ext cx="740" cy="322"/>
            </a:xfrm>
            <a:prstGeom prst="leftRightArrow">
              <a:avLst>
                <a:gd name="adj1" fmla="val 50000"/>
                <a:gd name="adj2" fmla="val 45963"/>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7678" name="Text Box 21"/>
            <p:cNvSpPr txBox="1">
              <a:spLocks noChangeArrowheads="1"/>
            </p:cNvSpPr>
            <p:nvPr/>
          </p:nvSpPr>
          <p:spPr bwMode="auto">
            <a:xfrm>
              <a:off x="2900" y="1453"/>
              <a:ext cx="1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N</a:t>
              </a:r>
              <a:r>
                <a:rPr lang="en-GB" altLang="en-US" sz="1800" baseline="-25000">
                  <a:latin typeface="Arial" panose="020B0604020202020204" pitchFamily="34" charset="0"/>
                </a:rPr>
                <a:t>1</a:t>
              </a:r>
              <a:r>
                <a:rPr lang="en-GB" altLang="en-US" sz="1800">
                  <a:latin typeface="Arial" panose="020B0604020202020204" pitchFamily="34" charset="0"/>
                </a:rPr>
                <a:t> or N</a:t>
              </a:r>
              <a:r>
                <a:rPr lang="en-GB" altLang="en-US" sz="1800" baseline="-25000">
                  <a:latin typeface="Arial" panose="020B0604020202020204" pitchFamily="34" charset="0"/>
                </a:rPr>
                <a:t>2</a:t>
              </a:r>
              <a:endParaRPr lang="en-US" altLang="en-US" sz="1800" baseline="-25000">
                <a:latin typeface="Arial" panose="020B0604020202020204" pitchFamily="34" charset="0"/>
              </a:endParaRPr>
            </a:p>
          </p:txBody>
        </p:sp>
      </p:grpSp>
      <p:sp>
        <p:nvSpPr>
          <p:cNvPr id="27660" name="Line 22"/>
          <p:cNvSpPr>
            <a:spLocks noChangeShapeType="1"/>
          </p:cNvSpPr>
          <p:nvPr/>
        </p:nvSpPr>
        <p:spPr bwMode="auto">
          <a:xfrm flipV="1">
            <a:off x="4572000" y="3213100"/>
            <a:ext cx="0" cy="666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7661" name="Line 23"/>
          <p:cNvSpPr>
            <a:spLocks noChangeShapeType="1"/>
          </p:cNvSpPr>
          <p:nvPr/>
        </p:nvSpPr>
        <p:spPr bwMode="auto">
          <a:xfrm>
            <a:off x="4572000" y="5445125"/>
            <a:ext cx="0"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7662" name="Line 24"/>
          <p:cNvSpPr>
            <a:spLocks noChangeShapeType="1"/>
          </p:cNvSpPr>
          <p:nvPr/>
        </p:nvSpPr>
        <p:spPr bwMode="auto">
          <a:xfrm>
            <a:off x="7164388" y="5497513"/>
            <a:ext cx="0"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7663" name="Line 25"/>
          <p:cNvSpPr>
            <a:spLocks noChangeShapeType="1"/>
          </p:cNvSpPr>
          <p:nvPr/>
        </p:nvSpPr>
        <p:spPr bwMode="auto">
          <a:xfrm flipV="1">
            <a:off x="2195513" y="3306763"/>
            <a:ext cx="0" cy="5540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27664" name="Group 26"/>
          <p:cNvGrpSpPr>
            <a:grpSpLocks/>
          </p:cNvGrpSpPr>
          <p:nvPr/>
        </p:nvGrpSpPr>
        <p:grpSpPr bwMode="auto">
          <a:xfrm>
            <a:off x="4321175" y="588963"/>
            <a:ext cx="1577975" cy="963612"/>
            <a:chOff x="1927" y="1372"/>
            <a:chExt cx="2662" cy="1637"/>
          </a:xfrm>
        </p:grpSpPr>
        <p:pic>
          <p:nvPicPr>
            <p:cNvPr id="27673"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 y="1372"/>
              <a:ext cx="2662" cy="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AutoShape 28"/>
            <p:cNvSpPr>
              <a:spLocks noChangeArrowheads="1"/>
            </p:cNvSpPr>
            <p:nvPr/>
          </p:nvSpPr>
          <p:spPr bwMode="auto">
            <a:xfrm>
              <a:off x="2017" y="1801"/>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7675" name="AutoShape 29"/>
            <p:cNvSpPr>
              <a:spLocks noChangeArrowheads="1"/>
            </p:cNvSpPr>
            <p:nvPr/>
          </p:nvSpPr>
          <p:spPr bwMode="auto">
            <a:xfrm>
              <a:off x="3755" y="2903"/>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7676" name="AutoShape 30"/>
            <p:cNvSpPr>
              <a:spLocks noChangeArrowheads="1"/>
            </p:cNvSpPr>
            <p:nvPr/>
          </p:nvSpPr>
          <p:spPr bwMode="auto">
            <a:xfrm>
              <a:off x="2753" y="2363"/>
              <a:ext cx="61" cy="61"/>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grpSp>
        <p:nvGrpSpPr>
          <p:cNvPr id="27665" name="Group 31"/>
          <p:cNvGrpSpPr>
            <a:grpSpLocks/>
          </p:cNvGrpSpPr>
          <p:nvPr/>
        </p:nvGrpSpPr>
        <p:grpSpPr bwMode="auto">
          <a:xfrm>
            <a:off x="1722438" y="644525"/>
            <a:ext cx="1798637" cy="892175"/>
            <a:chOff x="2154" y="1715"/>
            <a:chExt cx="2681" cy="1648"/>
          </a:xfrm>
        </p:grpSpPr>
        <p:pic>
          <p:nvPicPr>
            <p:cNvPr id="2767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 y="1715"/>
              <a:ext cx="2681"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AutoShape 33"/>
            <p:cNvSpPr>
              <a:spLocks noChangeArrowheads="1"/>
            </p:cNvSpPr>
            <p:nvPr/>
          </p:nvSpPr>
          <p:spPr bwMode="auto">
            <a:xfrm>
              <a:off x="2247" y="2157"/>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7672" name="AutoShape 34"/>
            <p:cNvSpPr>
              <a:spLocks noChangeArrowheads="1"/>
            </p:cNvSpPr>
            <p:nvPr/>
          </p:nvSpPr>
          <p:spPr bwMode="auto">
            <a:xfrm>
              <a:off x="3465" y="3267"/>
              <a:ext cx="61" cy="61"/>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
        <p:nvSpPr>
          <p:cNvPr id="249891" name="Rectangle 35"/>
          <p:cNvSpPr>
            <a:spLocks noGrp="1"/>
          </p:cNvSpPr>
          <p:nvPr>
            <p:ph type="title"/>
          </p:nvPr>
        </p:nvSpPr>
        <p:spPr>
          <a:xfrm>
            <a:off x="265113" y="230188"/>
            <a:ext cx="8594725" cy="1501775"/>
          </a:xfrm>
          <a:solidFill>
            <a:schemeClr val="bg1"/>
          </a:solidFill>
        </p:spPr>
        <p:txBody>
          <a:bodyPr/>
          <a:lstStyle/>
          <a:p>
            <a:pPr eaLnBrk="1" hangingPunct="1"/>
            <a:r>
              <a:rPr lang="en-GB" altLang="en-US" smtClean="0"/>
              <a:t>Alternative Stable States, </a:t>
            </a:r>
            <a:br>
              <a:rPr lang="en-GB" altLang="en-US" smtClean="0"/>
            </a:br>
            <a:r>
              <a:rPr lang="en-GB" altLang="en-US" smtClean="0"/>
              <a:t>Catastrophic transition</a:t>
            </a:r>
            <a:endParaRPr lang="en-US" altLang="en-US" smtClean="0"/>
          </a:p>
        </p:txBody>
      </p:sp>
      <p:grpSp>
        <p:nvGrpSpPr>
          <p:cNvPr id="7" name="Group 16"/>
          <p:cNvGrpSpPr>
            <a:grpSpLocks/>
          </p:cNvGrpSpPr>
          <p:nvPr/>
        </p:nvGrpSpPr>
        <p:grpSpPr bwMode="auto">
          <a:xfrm>
            <a:off x="1187450" y="1628775"/>
            <a:ext cx="4176713" cy="552450"/>
            <a:chOff x="766" y="1684"/>
            <a:chExt cx="2846" cy="348"/>
          </a:xfrm>
        </p:grpSpPr>
        <p:sp>
          <p:nvSpPr>
            <p:cNvPr id="27668" name="AutoShape 17"/>
            <p:cNvSpPr>
              <a:spLocks noChangeArrowheads="1"/>
            </p:cNvSpPr>
            <p:nvPr/>
          </p:nvSpPr>
          <p:spPr bwMode="auto">
            <a:xfrm>
              <a:off x="766" y="1684"/>
              <a:ext cx="2781" cy="348"/>
            </a:xfrm>
            <a:prstGeom prst="leftRightArrow">
              <a:avLst>
                <a:gd name="adj1" fmla="val 50000"/>
                <a:gd name="adj2" fmla="val 159828"/>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7669" name="Text Box 18"/>
            <p:cNvSpPr txBox="1">
              <a:spLocks noChangeArrowheads="1"/>
            </p:cNvSpPr>
            <p:nvPr/>
          </p:nvSpPr>
          <p:spPr bwMode="auto">
            <a:xfrm>
              <a:off x="2000" y="1723"/>
              <a:ext cx="16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chemeClr val="bg1"/>
                  </a:solidFill>
                  <a:latin typeface="Arial" panose="020B0604020202020204" pitchFamily="34" charset="0"/>
                </a:rPr>
                <a:t>N</a:t>
              </a:r>
              <a:r>
                <a:rPr lang="en-GB" altLang="en-US" sz="2000" baseline="-25000">
                  <a:solidFill>
                    <a:schemeClr val="bg1"/>
                  </a:solidFill>
                  <a:latin typeface="Arial" panose="020B0604020202020204" pitchFamily="34" charset="0"/>
                </a:rPr>
                <a:t>2</a:t>
              </a:r>
              <a:endParaRPr lang="en-US" altLang="en-US" sz="2000">
                <a:solidFill>
                  <a:schemeClr val="bg1"/>
                </a:solidFill>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9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9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674" name="Group 2"/>
          <p:cNvGrpSpPr>
            <a:grpSpLocks/>
          </p:cNvGrpSpPr>
          <p:nvPr/>
        </p:nvGrpSpPr>
        <p:grpSpPr bwMode="auto">
          <a:xfrm>
            <a:off x="6319838" y="539750"/>
            <a:ext cx="1836737" cy="1016000"/>
            <a:chOff x="863" y="1358"/>
            <a:chExt cx="2671" cy="1642"/>
          </a:xfrm>
        </p:grpSpPr>
        <p:pic>
          <p:nvPicPr>
            <p:cNvPr id="2870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 y="1358"/>
              <a:ext cx="2671" cy="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6" name="AutoShape 4"/>
            <p:cNvSpPr>
              <a:spLocks noChangeArrowheads="1"/>
            </p:cNvSpPr>
            <p:nvPr/>
          </p:nvSpPr>
          <p:spPr bwMode="auto">
            <a:xfrm>
              <a:off x="3221" y="2912"/>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8707" name="AutoShape 5"/>
            <p:cNvSpPr>
              <a:spLocks noChangeArrowheads="1"/>
            </p:cNvSpPr>
            <p:nvPr/>
          </p:nvSpPr>
          <p:spPr bwMode="auto">
            <a:xfrm>
              <a:off x="952" y="1786"/>
              <a:ext cx="61" cy="61"/>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pic>
        <p:nvPicPr>
          <p:cNvPr id="2867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1647825"/>
            <a:ext cx="7640638"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 Box 7"/>
          <p:cNvSpPr txBox="1">
            <a:spLocks noChangeArrowheads="1"/>
          </p:cNvSpPr>
          <p:nvPr/>
        </p:nvSpPr>
        <p:spPr bwMode="auto">
          <a:xfrm>
            <a:off x="7900988" y="6237288"/>
            <a:ext cx="93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a:latin typeface="Arial" panose="020B0604020202020204" pitchFamily="34" charset="0"/>
              </a:rPr>
              <a:t>k</a:t>
            </a:r>
            <a:r>
              <a:rPr lang="en-GB" altLang="en-US" sz="2800" baseline="-25000">
                <a:latin typeface="Arial" panose="020B0604020202020204" pitchFamily="34" charset="0"/>
              </a:rPr>
              <a:t>1</a:t>
            </a:r>
            <a:endParaRPr lang="en-US" altLang="en-US" sz="2800" baseline="-25000">
              <a:latin typeface="Arial" panose="020B0604020202020204" pitchFamily="34" charset="0"/>
            </a:endParaRPr>
          </a:p>
        </p:txBody>
      </p:sp>
      <p:sp>
        <p:nvSpPr>
          <p:cNvPr id="28677" name="Text Box 8"/>
          <p:cNvSpPr txBox="1">
            <a:spLocks noChangeArrowheads="1"/>
          </p:cNvSpPr>
          <p:nvPr/>
        </p:nvSpPr>
        <p:spPr bwMode="auto">
          <a:xfrm>
            <a:off x="323850" y="2306638"/>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N</a:t>
            </a:r>
            <a:r>
              <a:rPr lang="en-GB" altLang="en-US" sz="2400" baseline="-25000">
                <a:latin typeface="Arial" panose="020B0604020202020204" pitchFamily="34" charset="0"/>
              </a:rPr>
              <a:t>1</a:t>
            </a:r>
            <a:endParaRPr lang="en-US" altLang="en-US" sz="2400" baseline="-25000">
              <a:latin typeface="Arial" panose="020B0604020202020204" pitchFamily="34" charset="0"/>
            </a:endParaRPr>
          </a:p>
        </p:txBody>
      </p:sp>
      <p:sp>
        <p:nvSpPr>
          <p:cNvPr id="28678" name="Text Box 9"/>
          <p:cNvSpPr txBox="1">
            <a:spLocks noChangeArrowheads="1"/>
          </p:cNvSpPr>
          <p:nvPr/>
        </p:nvSpPr>
        <p:spPr bwMode="auto">
          <a:xfrm>
            <a:off x="4189413" y="6191250"/>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2</a:t>
            </a:r>
            <a:r>
              <a:rPr lang="en-GB" altLang="en-US" sz="2400">
                <a:latin typeface="Arial" panose="020B0604020202020204" pitchFamily="34" charset="0"/>
              </a:rPr>
              <a:t>/</a:t>
            </a:r>
            <a:r>
              <a:rPr lang="en-GB" altLang="en-US" sz="2400">
                <a:latin typeface="Symbol" panose="05050102010706020507" pitchFamily="18" charset="2"/>
              </a:rPr>
              <a:t>b</a:t>
            </a:r>
            <a:endParaRPr lang="en-US" altLang="en-US" sz="2400">
              <a:latin typeface="Symbol" panose="05050102010706020507" pitchFamily="18" charset="2"/>
            </a:endParaRPr>
          </a:p>
        </p:txBody>
      </p:sp>
      <p:sp>
        <p:nvSpPr>
          <p:cNvPr id="28679" name="Text Box 10"/>
          <p:cNvSpPr txBox="1">
            <a:spLocks noChangeArrowheads="1"/>
          </p:cNvSpPr>
          <p:nvPr/>
        </p:nvSpPr>
        <p:spPr bwMode="auto">
          <a:xfrm>
            <a:off x="5786438" y="6197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k</a:t>
            </a:r>
            <a:r>
              <a:rPr lang="en-GB" altLang="en-US" sz="2400" baseline="-25000">
                <a:latin typeface="Arial" panose="020B0604020202020204" pitchFamily="34" charset="0"/>
              </a:rPr>
              <a:t>2</a:t>
            </a:r>
            <a:r>
              <a:rPr lang="en-GB" altLang="en-US" sz="2400">
                <a:latin typeface="Symbol" panose="05050102010706020507" pitchFamily="18" charset="2"/>
              </a:rPr>
              <a:t>a</a:t>
            </a:r>
            <a:endParaRPr lang="en-US" altLang="en-US" sz="2400">
              <a:latin typeface="Symbol" panose="05050102010706020507" pitchFamily="18" charset="2"/>
            </a:endParaRPr>
          </a:p>
        </p:txBody>
      </p:sp>
      <p:sp>
        <p:nvSpPr>
          <p:cNvPr id="28680" name="Line 11"/>
          <p:cNvSpPr>
            <a:spLocks noChangeShapeType="1"/>
          </p:cNvSpPr>
          <p:nvPr/>
        </p:nvSpPr>
        <p:spPr bwMode="auto">
          <a:xfrm>
            <a:off x="8382000" y="6521450"/>
            <a:ext cx="47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8681" name="Line 12"/>
          <p:cNvSpPr>
            <a:spLocks noChangeShapeType="1"/>
          </p:cNvSpPr>
          <p:nvPr/>
        </p:nvSpPr>
        <p:spPr bwMode="auto">
          <a:xfrm flipV="1">
            <a:off x="574675" y="1757363"/>
            <a:ext cx="0"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3" name="Group 13"/>
          <p:cNvGrpSpPr>
            <a:grpSpLocks/>
          </p:cNvGrpSpPr>
          <p:nvPr/>
        </p:nvGrpSpPr>
        <p:grpSpPr bwMode="auto">
          <a:xfrm>
            <a:off x="4594225" y="1785938"/>
            <a:ext cx="3962400" cy="574675"/>
            <a:chOff x="2894" y="1125"/>
            <a:chExt cx="2496" cy="362"/>
          </a:xfrm>
        </p:grpSpPr>
        <p:sp>
          <p:nvSpPr>
            <p:cNvPr id="28703" name="AutoShape 14"/>
            <p:cNvSpPr>
              <a:spLocks noChangeArrowheads="1"/>
            </p:cNvSpPr>
            <p:nvPr/>
          </p:nvSpPr>
          <p:spPr bwMode="auto">
            <a:xfrm>
              <a:off x="2894" y="1125"/>
              <a:ext cx="2437" cy="362"/>
            </a:xfrm>
            <a:prstGeom prst="leftRightArrow">
              <a:avLst>
                <a:gd name="adj1" fmla="val 50000"/>
                <a:gd name="adj2" fmla="val 134641"/>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8704" name="Text Box 15"/>
            <p:cNvSpPr txBox="1">
              <a:spLocks noChangeArrowheads="1"/>
            </p:cNvSpPr>
            <p:nvPr/>
          </p:nvSpPr>
          <p:spPr bwMode="auto">
            <a:xfrm>
              <a:off x="3778" y="1179"/>
              <a:ext cx="16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chemeClr val="bg1"/>
                  </a:solidFill>
                  <a:latin typeface="Arial" panose="020B0604020202020204" pitchFamily="34" charset="0"/>
                </a:rPr>
                <a:t>N</a:t>
              </a:r>
              <a:r>
                <a:rPr lang="en-GB" altLang="en-US" sz="2000" baseline="-25000">
                  <a:solidFill>
                    <a:schemeClr val="bg1"/>
                  </a:solidFill>
                  <a:latin typeface="Arial" panose="020B0604020202020204" pitchFamily="34" charset="0"/>
                </a:rPr>
                <a:t>1</a:t>
              </a:r>
              <a:endParaRPr lang="en-US" altLang="en-US" sz="2000">
                <a:solidFill>
                  <a:schemeClr val="bg1"/>
                </a:solidFill>
                <a:latin typeface="Arial" panose="020B0604020202020204" pitchFamily="34" charset="0"/>
              </a:endParaRPr>
            </a:p>
          </p:txBody>
        </p:sp>
      </p:grpSp>
      <p:grpSp>
        <p:nvGrpSpPr>
          <p:cNvPr id="4" name="Group 16"/>
          <p:cNvGrpSpPr>
            <a:grpSpLocks/>
          </p:cNvGrpSpPr>
          <p:nvPr/>
        </p:nvGrpSpPr>
        <p:grpSpPr bwMode="auto">
          <a:xfrm>
            <a:off x="1216025" y="2673350"/>
            <a:ext cx="4518025" cy="552450"/>
            <a:chOff x="766" y="1684"/>
            <a:chExt cx="2846" cy="348"/>
          </a:xfrm>
        </p:grpSpPr>
        <p:sp>
          <p:nvSpPr>
            <p:cNvPr id="28701" name="AutoShape 17"/>
            <p:cNvSpPr>
              <a:spLocks noChangeArrowheads="1"/>
            </p:cNvSpPr>
            <p:nvPr/>
          </p:nvSpPr>
          <p:spPr bwMode="auto">
            <a:xfrm>
              <a:off x="766" y="1684"/>
              <a:ext cx="2781" cy="348"/>
            </a:xfrm>
            <a:prstGeom prst="leftRightArrow">
              <a:avLst>
                <a:gd name="adj1" fmla="val 50000"/>
                <a:gd name="adj2" fmla="val 159828"/>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8702" name="Text Box 18"/>
            <p:cNvSpPr txBox="1">
              <a:spLocks noChangeArrowheads="1"/>
            </p:cNvSpPr>
            <p:nvPr/>
          </p:nvSpPr>
          <p:spPr bwMode="auto">
            <a:xfrm>
              <a:off x="2000" y="1723"/>
              <a:ext cx="16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solidFill>
                    <a:schemeClr val="bg1"/>
                  </a:solidFill>
                  <a:latin typeface="Arial" panose="020B0604020202020204" pitchFamily="34" charset="0"/>
                </a:rPr>
                <a:t>N</a:t>
              </a:r>
              <a:r>
                <a:rPr lang="en-GB" altLang="en-US" sz="2000" baseline="-25000">
                  <a:solidFill>
                    <a:schemeClr val="bg1"/>
                  </a:solidFill>
                  <a:latin typeface="Arial" panose="020B0604020202020204" pitchFamily="34" charset="0"/>
                </a:rPr>
                <a:t>2</a:t>
              </a:r>
              <a:endParaRPr lang="en-US" altLang="en-US" sz="2000">
                <a:solidFill>
                  <a:schemeClr val="bg1"/>
                </a:solidFill>
                <a:latin typeface="Arial" panose="020B0604020202020204" pitchFamily="34" charset="0"/>
              </a:endParaRPr>
            </a:p>
          </p:txBody>
        </p:sp>
      </p:grpSp>
      <p:grpSp>
        <p:nvGrpSpPr>
          <p:cNvPr id="5" name="Group 19"/>
          <p:cNvGrpSpPr>
            <a:grpSpLocks/>
          </p:cNvGrpSpPr>
          <p:nvPr/>
        </p:nvGrpSpPr>
        <p:grpSpPr bwMode="auto">
          <a:xfrm>
            <a:off x="4503738" y="2257425"/>
            <a:ext cx="2659062" cy="511175"/>
            <a:chOff x="2837" y="1422"/>
            <a:chExt cx="1675" cy="322"/>
          </a:xfrm>
        </p:grpSpPr>
        <p:sp>
          <p:nvSpPr>
            <p:cNvPr id="28699" name="AutoShape 20"/>
            <p:cNvSpPr>
              <a:spLocks noChangeArrowheads="1"/>
            </p:cNvSpPr>
            <p:nvPr/>
          </p:nvSpPr>
          <p:spPr bwMode="auto">
            <a:xfrm>
              <a:off x="2837" y="1422"/>
              <a:ext cx="740" cy="322"/>
            </a:xfrm>
            <a:prstGeom prst="leftRightArrow">
              <a:avLst>
                <a:gd name="adj1" fmla="val 50000"/>
                <a:gd name="adj2" fmla="val 45963"/>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8700" name="Text Box 21"/>
            <p:cNvSpPr txBox="1">
              <a:spLocks noChangeArrowheads="1"/>
            </p:cNvSpPr>
            <p:nvPr/>
          </p:nvSpPr>
          <p:spPr bwMode="auto">
            <a:xfrm>
              <a:off x="2900" y="1453"/>
              <a:ext cx="1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N</a:t>
              </a:r>
              <a:r>
                <a:rPr lang="en-GB" altLang="en-US" sz="1800" baseline="-25000">
                  <a:latin typeface="Arial" panose="020B0604020202020204" pitchFamily="34" charset="0"/>
                </a:rPr>
                <a:t>1</a:t>
              </a:r>
              <a:r>
                <a:rPr lang="en-GB" altLang="en-US" sz="1800">
                  <a:latin typeface="Arial" panose="020B0604020202020204" pitchFamily="34" charset="0"/>
                </a:rPr>
                <a:t> or N</a:t>
              </a:r>
              <a:r>
                <a:rPr lang="en-GB" altLang="en-US" sz="1800" baseline="-25000">
                  <a:latin typeface="Arial" panose="020B0604020202020204" pitchFamily="34" charset="0"/>
                </a:rPr>
                <a:t>2</a:t>
              </a:r>
              <a:endParaRPr lang="en-US" altLang="en-US" sz="1800" baseline="-25000">
                <a:latin typeface="Arial" panose="020B0604020202020204" pitchFamily="34" charset="0"/>
              </a:endParaRPr>
            </a:p>
          </p:txBody>
        </p:sp>
      </p:grpSp>
      <p:sp>
        <p:nvSpPr>
          <p:cNvPr id="28685" name="Line 22"/>
          <p:cNvSpPr>
            <a:spLocks noChangeShapeType="1"/>
          </p:cNvSpPr>
          <p:nvPr/>
        </p:nvSpPr>
        <p:spPr bwMode="auto">
          <a:xfrm flipV="1">
            <a:off x="5424488" y="4017963"/>
            <a:ext cx="0" cy="666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8686" name="Line 23"/>
          <p:cNvSpPr>
            <a:spLocks noChangeShapeType="1"/>
          </p:cNvSpPr>
          <p:nvPr/>
        </p:nvSpPr>
        <p:spPr bwMode="auto">
          <a:xfrm>
            <a:off x="5424488" y="5457825"/>
            <a:ext cx="0"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8687" name="Line 24"/>
          <p:cNvSpPr>
            <a:spLocks noChangeShapeType="1"/>
          </p:cNvSpPr>
          <p:nvPr/>
        </p:nvSpPr>
        <p:spPr bwMode="auto">
          <a:xfrm>
            <a:off x="2373313" y="5383213"/>
            <a:ext cx="0" cy="523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8688" name="Line 25"/>
          <p:cNvSpPr>
            <a:spLocks noChangeShapeType="1"/>
          </p:cNvSpPr>
          <p:nvPr/>
        </p:nvSpPr>
        <p:spPr bwMode="auto">
          <a:xfrm flipV="1">
            <a:off x="7561263" y="2608263"/>
            <a:ext cx="0" cy="5540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28689" name="Group 26"/>
          <p:cNvGrpSpPr>
            <a:grpSpLocks/>
          </p:cNvGrpSpPr>
          <p:nvPr/>
        </p:nvGrpSpPr>
        <p:grpSpPr bwMode="auto">
          <a:xfrm>
            <a:off x="4321175" y="588963"/>
            <a:ext cx="1577975" cy="963612"/>
            <a:chOff x="1927" y="1372"/>
            <a:chExt cx="2662" cy="1637"/>
          </a:xfrm>
        </p:grpSpPr>
        <p:pic>
          <p:nvPicPr>
            <p:cNvPr id="28695"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 y="1372"/>
              <a:ext cx="2662" cy="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6" name="AutoShape 28"/>
            <p:cNvSpPr>
              <a:spLocks noChangeArrowheads="1"/>
            </p:cNvSpPr>
            <p:nvPr/>
          </p:nvSpPr>
          <p:spPr bwMode="auto">
            <a:xfrm>
              <a:off x="2017" y="1801"/>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8697" name="AutoShape 29"/>
            <p:cNvSpPr>
              <a:spLocks noChangeArrowheads="1"/>
            </p:cNvSpPr>
            <p:nvPr/>
          </p:nvSpPr>
          <p:spPr bwMode="auto">
            <a:xfrm>
              <a:off x="3755" y="2903"/>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8698" name="AutoShape 30"/>
            <p:cNvSpPr>
              <a:spLocks noChangeArrowheads="1"/>
            </p:cNvSpPr>
            <p:nvPr/>
          </p:nvSpPr>
          <p:spPr bwMode="auto">
            <a:xfrm>
              <a:off x="2753" y="2363"/>
              <a:ext cx="61" cy="61"/>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grpSp>
        <p:nvGrpSpPr>
          <p:cNvPr id="28690" name="Group 31"/>
          <p:cNvGrpSpPr>
            <a:grpSpLocks/>
          </p:cNvGrpSpPr>
          <p:nvPr/>
        </p:nvGrpSpPr>
        <p:grpSpPr bwMode="auto">
          <a:xfrm>
            <a:off x="1722438" y="644525"/>
            <a:ext cx="1798637" cy="892175"/>
            <a:chOff x="2154" y="1715"/>
            <a:chExt cx="2681" cy="1648"/>
          </a:xfrm>
        </p:grpSpPr>
        <p:pic>
          <p:nvPicPr>
            <p:cNvPr id="28692"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 y="1715"/>
              <a:ext cx="2681"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AutoShape 33"/>
            <p:cNvSpPr>
              <a:spLocks noChangeArrowheads="1"/>
            </p:cNvSpPr>
            <p:nvPr/>
          </p:nvSpPr>
          <p:spPr bwMode="auto">
            <a:xfrm>
              <a:off x="2247" y="2157"/>
              <a:ext cx="61" cy="61"/>
            </a:xfrm>
            <a:prstGeom prst="octagon">
              <a:avLst>
                <a:gd name="adj" fmla="val 29287"/>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8694" name="AutoShape 34"/>
            <p:cNvSpPr>
              <a:spLocks noChangeArrowheads="1"/>
            </p:cNvSpPr>
            <p:nvPr/>
          </p:nvSpPr>
          <p:spPr bwMode="auto">
            <a:xfrm>
              <a:off x="3465" y="3267"/>
              <a:ext cx="61" cy="61"/>
            </a:xfrm>
            <a:prstGeom prst="octagon">
              <a:avLst>
                <a:gd name="adj" fmla="val 29287"/>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
        <p:nvSpPr>
          <p:cNvPr id="231459" name="Rectangle 35"/>
          <p:cNvSpPr>
            <a:spLocks noGrp="1"/>
          </p:cNvSpPr>
          <p:nvPr>
            <p:ph type="title"/>
          </p:nvPr>
        </p:nvSpPr>
        <p:spPr>
          <a:xfrm>
            <a:off x="265113" y="230188"/>
            <a:ext cx="8594725" cy="1501775"/>
          </a:xfrm>
          <a:solidFill>
            <a:schemeClr val="bg1"/>
          </a:solidFill>
        </p:spPr>
        <p:txBody>
          <a:bodyPr/>
          <a:lstStyle/>
          <a:p>
            <a:pPr eaLnBrk="1" hangingPunct="1"/>
            <a:r>
              <a:rPr lang="en-GB" altLang="en-US" smtClean="0"/>
              <a:t>Alternative Stable States, </a:t>
            </a:r>
            <a:br>
              <a:rPr lang="en-GB" altLang="en-US" smtClean="0"/>
            </a:br>
            <a:r>
              <a:rPr lang="en-GB" altLang="en-US" smtClean="0"/>
              <a:t>Catastrophic transition</a:t>
            </a:r>
            <a:endParaRPr lang="en-US"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1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685800" y="-19050"/>
            <a:ext cx="7772400" cy="1143000"/>
          </a:xfrm>
        </p:spPr>
        <p:txBody>
          <a:bodyPr/>
          <a:lstStyle/>
          <a:p>
            <a:pPr eaLnBrk="1" hangingPunct="1"/>
            <a:r>
              <a:rPr lang="en-US" altLang="en-US" sz="4000" smtClean="0"/>
              <a:t/>
            </a:r>
            <a:br>
              <a:rPr lang="en-US" altLang="en-US" sz="4000" smtClean="0"/>
            </a:br>
            <a:r>
              <a:rPr lang="en-US" altLang="en-US" sz="4000" smtClean="0"/>
              <a:t>Coral cover in Jamaican reefs</a:t>
            </a:r>
          </a:p>
        </p:txBody>
      </p:sp>
      <p:sp>
        <p:nvSpPr>
          <p:cNvPr id="29699" name="Rectangle 3"/>
          <p:cNvSpPr>
            <a:spLocks noGrp="1"/>
          </p:cNvSpPr>
          <p:nvPr>
            <p:ph type="body" idx="1"/>
          </p:nvPr>
        </p:nvSpPr>
        <p:spPr>
          <a:xfrm>
            <a:off x="685800" y="5575300"/>
            <a:ext cx="7772400" cy="1320800"/>
          </a:xfrm>
        </p:spPr>
        <p:txBody>
          <a:bodyPr/>
          <a:lstStyle/>
          <a:p>
            <a:pPr eaLnBrk="1" hangingPunct="1">
              <a:lnSpc>
                <a:spcPct val="90000"/>
              </a:lnSpc>
            </a:pPr>
            <a:r>
              <a:rPr lang="en-US" altLang="en-US" sz="2800" smtClean="0"/>
              <a:t>Predictions are denoted by lines and empirical data are</a:t>
            </a:r>
            <a:br>
              <a:rPr lang="en-US" altLang="en-US" sz="2800" smtClean="0"/>
            </a:br>
            <a:r>
              <a:rPr lang="en-US" altLang="en-US" sz="2800" smtClean="0"/>
              <a:t>denoted by black squares</a:t>
            </a:r>
          </a:p>
        </p:txBody>
      </p:sp>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166813"/>
            <a:ext cx="5715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685800" y="571500"/>
            <a:ext cx="7772400" cy="1143000"/>
          </a:xfrm>
        </p:spPr>
        <p:txBody>
          <a:bodyPr/>
          <a:lstStyle/>
          <a:p>
            <a:pPr eaLnBrk="1" hangingPunct="1"/>
            <a:r>
              <a:rPr lang="en-GB" altLang="en-US" sz="4000" smtClean="0"/>
              <a:t>Data explained using alternative stable states</a:t>
            </a:r>
            <a:endParaRPr lang="en-US" altLang="en-US" sz="4000" smtClean="0"/>
          </a:p>
        </p:txBody>
      </p:sp>
      <p:sp>
        <p:nvSpPr>
          <p:cNvPr id="31747" name="Rectangle 3"/>
          <p:cNvSpPr>
            <a:spLocks noGrp="1"/>
          </p:cNvSpPr>
          <p:nvPr>
            <p:ph type="body" idx="1"/>
          </p:nvPr>
        </p:nvSpPr>
        <p:spPr/>
        <p:txBody>
          <a:bodyPr/>
          <a:lstStyle/>
          <a:p>
            <a:pPr eaLnBrk="1" hangingPunct="1"/>
            <a:endParaRPr lang="en-US" altLang="en-US" smtClean="0"/>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41475"/>
            <a:ext cx="57150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a:xfrm>
            <a:off x="685800" y="571500"/>
            <a:ext cx="7772400" cy="1143000"/>
          </a:xfrm>
        </p:spPr>
        <p:txBody>
          <a:bodyPr/>
          <a:lstStyle/>
          <a:p>
            <a:pPr eaLnBrk="1" hangingPunct="1"/>
            <a:r>
              <a:rPr lang="en-GB" altLang="en-US" sz="4000" smtClean="0"/>
              <a:t>Data explained using alternative stable states</a:t>
            </a:r>
            <a:endParaRPr lang="en-US" altLang="en-US" sz="4000" smtClean="0"/>
          </a:p>
        </p:txBody>
      </p:sp>
      <p:sp>
        <p:nvSpPr>
          <p:cNvPr id="33795" name="Rectangle 3"/>
          <p:cNvSpPr>
            <a:spLocks noGrp="1"/>
          </p:cNvSpPr>
          <p:nvPr>
            <p:ph type="body" idx="1"/>
          </p:nvPr>
        </p:nvSpPr>
        <p:spPr/>
        <p:txBody>
          <a:bodyPr/>
          <a:lstStyle/>
          <a:p>
            <a:pPr eaLnBrk="1" hangingPunct="1"/>
            <a:endParaRPr lang="en-US" altLang="en-US" smtClean="0"/>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41475"/>
            <a:ext cx="5715000" cy="4600575"/>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p:txBody>
          <a:bodyPr/>
          <a:lstStyle/>
          <a:p>
            <a:pPr eaLnBrk="1" hangingPunct="1"/>
            <a:r>
              <a:rPr lang="en-GB" altLang="en-US" smtClean="0"/>
              <a:t>Coral reef recovery</a:t>
            </a:r>
            <a:endParaRPr lang="en-US" altLang="en-US" smtClean="0"/>
          </a:p>
        </p:txBody>
      </p:sp>
      <p:sp>
        <p:nvSpPr>
          <p:cNvPr id="35843" name="AutoShape 3"/>
          <p:cNvSpPr>
            <a:spLocks noGrp="1" noChangeAspect="1" noChangeArrowheads="1"/>
          </p:cNvSpPr>
          <p:nvPr>
            <p:ph type="body" idx="1"/>
          </p:nvPr>
        </p:nvSpPr>
        <p:spPr>
          <a:xfrm>
            <a:off x="685800" y="1981200"/>
            <a:ext cx="8112125" cy="4629150"/>
          </a:xfrm>
          <a:noFill/>
        </p:spPr>
        <p:txBody>
          <a:bodyPr/>
          <a:lstStyle/>
          <a:p>
            <a:pPr eaLnBrk="1" hangingPunct="1">
              <a:lnSpc>
                <a:spcPct val="80000"/>
              </a:lnSpc>
            </a:pPr>
            <a:r>
              <a:rPr lang="en-US" altLang="en-US" smtClean="0"/>
              <a:t>In the early 1980’s Caribbean reefs experienced a sudden shift from coral dominated reefs to reefs with substantial macroalgae populations</a:t>
            </a:r>
          </a:p>
          <a:p>
            <a:pPr eaLnBrk="1" hangingPunct="1">
              <a:lnSpc>
                <a:spcPct val="80000"/>
              </a:lnSpc>
            </a:pPr>
            <a:r>
              <a:rPr lang="en-US" altLang="en-US" smtClean="0"/>
              <a:t>This followed a time of chronic fishing of herbivores, hurricane damage and a die-off of </a:t>
            </a:r>
            <a:r>
              <a:rPr lang="en-US" altLang="en-US" i="1" smtClean="0"/>
              <a:t>Diadema antillarum </a:t>
            </a:r>
            <a:r>
              <a:rPr lang="en-US" altLang="en-US" smtClean="0"/>
              <a:t>in 1983</a:t>
            </a:r>
          </a:p>
          <a:p>
            <a:pPr eaLnBrk="1" hangingPunct="1">
              <a:lnSpc>
                <a:spcPct val="80000"/>
              </a:lnSpc>
            </a:pPr>
            <a:r>
              <a:rPr lang="en-GB" altLang="en-US" smtClean="0"/>
              <a:t>Although </a:t>
            </a:r>
            <a:r>
              <a:rPr lang="en-US" altLang="en-US" i="1" smtClean="0"/>
              <a:t>Diadema</a:t>
            </a:r>
            <a:r>
              <a:rPr lang="en-US" altLang="en-US" smtClean="0"/>
              <a:t> beginning to return in some places, reef recovery is patchy and many reefs still have not recovered to previous levels of coverage</a:t>
            </a:r>
            <a:endParaRPr lang="en-US" altLang="en-US" i="1"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013325"/>
            <a:ext cx="2520950"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p:cNvSpPr>
            <a:spLocks noGrp="1"/>
          </p:cNvSpPr>
          <p:nvPr>
            <p:ph type="title"/>
          </p:nvPr>
        </p:nvSpPr>
        <p:spPr/>
        <p:txBody>
          <a:bodyPr/>
          <a:lstStyle/>
          <a:p>
            <a:pPr eaLnBrk="1" hangingPunct="1"/>
            <a:r>
              <a:rPr lang="en-GB" altLang="en-US" smtClean="0"/>
              <a:t>Catastrophic transitions: management implications</a:t>
            </a:r>
            <a:endParaRPr lang="en-US" altLang="en-US" smtClean="0"/>
          </a:p>
        </p:txBody>
      </p:sp>
      <p:sp>
        <p:nvSpPr>
          <p:cNvPr id="36868" name="Rectangle 3"/>
          <p:cNvSpPr>
            <a:spLocks noGrp="1"/>
          </p:cNvSpPr>
          <p:nvPr>
            <p:ph type="body" idx="1"/>
          </p:nvPr>
        </p:nvSpPr>
        <p:spPr>
          <a:xfrm>
            <a:off x="685800" y="1695450"/>
            <a:ext cx="7772400" cy="4114800"/>
          </a:xfrm>
        </p:spPr>
        <p:txBody>
          <a:bodyPr/>
          <a:lstStyle/>
          <a:p>
            <a:pPr eaLnBrk="1" hangingPunct="1"/>
            <a:r>
              <a:rPr lang="en-GB" altLang="en-US" sz="2800" smtClean="0"/>
              <a:t>If coral reefs, or other ecosystems  have alternative stable states, this has important management implications. </a:t>
            </a:r>
          </a:p>
          <a:p>
            <a:pPr eaLnBrk="1" hangingPunct="1"/>
            <a:r>
              <a:rPr lang="en-GB" altLang="en-US" sz="2800" smtClean="0"/>
              <a:t>In general, prevent large perturbations and manage so that the basin of attraction of the desirable state is largest</a:t>
            </a:r>
          </a:p>
          <a:p>
            <a:pPr eaLnBrk="1" hangingPunct="1"/>
            <a:r>
              <a:rPr lang="en-GB" altLang="en-US" sz="2800" smtClean="0"/>
              <a:t>For instance, through limiting overfishing of herbivores</a:t>
            </a:r>
          </a:p>
          <a:p>
            <a:pPr eaLnBrk="1" hangingPunct="1"/>
            <a:endParaRPr lang="en-US" altLang="en-US" sz="2800" smtClean="0"/>
          </a:p>
        </p:txBody>
      </p:sp>
      <p:sp>
        <p:nvSpPr>
          <p:cNvPr id="36869" name="Line 5"/>
          <p:cNvSpPr>
            <a:spLocks noChangeShapeType="1"/>
          </p:cNvSpPr>
          <p:nvPr/>
        </p:nvSpPr>
        <p:spPr bwMode="auto">
          <a:xfrm>
            <a:off x="7596188" y="5291138"/>
            <a:ext cx="0" cy="1027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6870" name="Line 6"/>
          <p:cNvSpPr>
            <a:spLocks noChangeShapeType="1"/>
          </p:cNvSpPr>
          <p:nvPr/>
        </p:nvSpPr>
        <p:spPr bwMode="auto">
          <a:xfrm flipV="1">
            <a:off x="7091363" y="5576888"/>
            <a:ext cx="0" cy="338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6871" name="Line 7"/>
          <p:cNvSpPr>
            <a:spLocks noChangeShapeType="1"/>
          </p:cNvSpPr>
          <p:nvPr/>
        </p:nvSpPr>
        <p:spPr bwMode="auto">
          <a:xfrm>
            <a:off x="7088188" y="6207125"/>
            <a:ext cx="9525" cy="184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GB" altLang="en-US" smtClean="0"/>
              <a:t>Climate change</a:t>
            </a:r>
            <a:endParaRPr lang="en-US" altLang="en-US" smtClean="0"/>
          </a:p>
        </p:txBody>
      </p:sp>
      <p:sp>
        <p:nvSpPr>
          <p:cNvPr id="38915" name="Rectangle 3"/>
          <p:cNvSpPr>
            <a:spLocks noGrp="1" noChangeArrowheads="1"/>
          </p:cNvSpPr>
          <p:nvPr>
            <p:ph type="body" idx="1"/>
          </p:nvPr>
        </p:nvSpPr>
        <p:spPr>
          <a:xfrm>
            <a:off x="685800" y="1695450"/>
            <a:ext cx="7772400" cy="4114800"/>
          </a:xfrm>
        </p:spPr>
        <p:txBody>
          <a:bodyPr/>
          <a:lstStyle/>
          <a:p>
            <a:pPr eaLnBrk="1" hangingPunct="1"/>
            <a:r>
              <a:rPr lang="en-GB" altLang="en-US" sz="2800" smtClean="0"/>
              <a:t>It is now being realised that this also has important implications for climate change</a:t>
            </a:r>
          </a:p>
          <a:p>
            <a:pPr eaLnBrk="1" hangingPunct="1"/>
            <a:r>
              <a:rPr lang="en-GB" altLang="en-US" sz="2800" smtClean="0"/>
              <a:t>With a changing climate it is not inconceivable that slow climatic changes cause transitions</a:t>
            </a:r>
          </a:p>
          <a:p>
            <a:pPr eaLnBrk="1" hangingPunct="1"/>
            <a:r>
              <a:rPr lang="en-GB" altLang="en-US" sz="2800" smtClean="0"/>
              <a:t>See Verges et al. (2014) who argue that climate change can lead to phase transitions in temperate marine ecosystems</a:t>
            </a:r>
          </a:p>
          <a:p>
            <a:pPr eaLnBrk="1" hangingPunct="1"/>
            <a:endParaRPr lang="en-US" altLang="en-US" sz="2800" smtClean="0"/>
          </a:p>
        </p:txBody>
      </p:sp>
      <p:sp>
        <p:nvSpPr>
          <p:cNvPr id="38916" name="Line 7"/>
          <p:cNvSpPr>
            <a:spLocks noChangeShapeType="1"/>
          </p:cNvSpPr>
          <p:nvPr/>
        </p:nvSpPr>
        <p:spPr bwMode="auto">
          <a:xfrm flipV="1">
            <a:off x="7451725" y="5751513"/>
            <a:ext cx="0" cy="338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8917" name="Line 8"/>
          <p:cNvSpPr>
            <a:spLocks noChangeShapeType="1"/>
          </p:cNvSpPr>
          <p:nvPr/>
        </p:nvSpPr>
        <p:spPr bwMode="auto">
          <a:xfrm>
            <a:off x="8096250" y="5907088"/>
            <a:ext cx="9525" cy="184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38918" name="Picture 3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8800" y="5354638"/>
            <a:ext cx="1550988"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pPr eaLnBrk="1" hangingPunct="1"/>
            <a:r>
              <a:rPr lang="en-GB" altLang="en-US" smtClean="0"/>
              <a:t>Coral Reefs</a:t>
            </a:r>
            <a:endParaRPr lang="en-US" altLang="en-US" smtClean="0"/>
          </a:p>
        </p:txBody>
      </p:sp>
      <p:sp>
        <p:nvSpPr>
          <p:cNvPr id="6147" name="Rectangle 3"/>
          <p:cNvSpPr>
            <a:spLocks noGrp="1"/>
          </p:cNvSpPr>
          <p:nvPr>
            <p:ph type="body" idx="1"/>
          </p:nvPr>
        </p:nvSpPr>
        <p:spPr>
          <a:xfrm>
            <a:off x="457200" y="1600200"/>
            <a:ext cx="4878388" cy="4525963"/>
          </a:xfrm>
        </p:spPr>
        <p:txBody>
          <a:bodyPr/>
          <a:lstStyle/>
          <a:p>
            <a:pPr eaLnBrk="1" hangingPunct="1">
              <a:lnSpc>
                <a:spcPct val="80000"/>
              </a:lnSpc>
            </a:pPr>
            <a:r>
              <a:rPr lang="en-GB" altLang="en-US" sz="2400" smtClean="0"/>
              <a:t>Coral reefs are made out of colonies of “polyps”. Reef building corals belong to the </a:t>
            </a:r>
            <a:r>
              <a:rPr lang="en-US" altLang="en-US" sz="2400" smtClean="0"/>
              <a:t>phylum Cnidaria</a:t>
            </a:r>
          </a:p>
          <a:p>
            <a:pPr eaLnBrk="1" hangingPunct="1">
              <a:lnSpc>
                <a:spcPct val="80000"/>
              </a:lnSpc>
            </a:pPr>
            <a:r>
              <a:rPr lang="en-GB" altLang="en-US" sz="2400" smtClean="0"/>
              <a:t>Occur in nutrient poor waters </a:t>
            </a:r>
            <a:endParaRPr lang="en-US" altLang="en-US" sz="2400" smtClean="0"/>
          </a:p>
          <a:p>
            <a:pPr eaLnBrk="1" hangingPunct="1">
              <a:lnSpc>
                <a:spcPct val="80000"/>
              </a:lnSpc>
            </a:pPr>
            <a:r>
              <a:rPr lang="en-GB" altLang="en-US" sz="2400" smtClean="0"/>
              <a:t>They have tentacles to capture prey</a:t>
            </a:r>
          </a:p>
          <a:p>
            <a:pPr eaLnBrk="1" hangingPunct="1">
              <a:lnSpc>
                <a:spcPct val="80000"/>
              </a:lnSpc>
            </a:pPr>
            <a:r>
              <a:rPr lang="en-GB" altLang="en-US" sz="2400" smtClean="0"/>
              <a:t>Polyps secrete calcium carbonate, that accumulate and forms the reef</a:t>
            </a:r>
          </a:p>
          <a:p>
            <a:pPr eaLnBrk="1" hangingPunct="1">
              <a:lnSpc>
                <a:spcPct val="80000"/>
              </a:lnSpc>
            </a:pPr>
            <a:r>
              <a:rPr lang="en-GB" altLang="en-US" sz="2400" smtClean="0"/>
              <a:t>Reproduction mainly asexual through budding</a:t>
            </a:r>
          </a:p>
          <a:p>
            <a:pPr eaLnBrk="1" hangingPunct="1">
              <a:lnSpc>
                <a:spcPct val="80000"/>
              </a:lnSpc>
            </a:pPr>
            <a:endParaRPr lang="en-GB" altLang="en-US" sz="2400" smtClean="0"/>
          </a:p>
          <a:p>
            <a:pPr eaLnBrk="1" hangingPunct="1">
              <a:lnSpc>
                <a:spcPct val="80000"/>
              </a:lnSpc>
            </a:pPr>
            <a:endParaRPr lang="en-US" altLang="en-US" sz="2400" smtClean="0"/>
          </a:p>
          <a:p>
            <a:pPr eaLnBrk="1" hangingPunct="1">
              <a:lnSpc>
                <a:spcPct val="80000"/>
              </a:lnSpc>
            </a:pPr>
            <a:endParaRPr lang="en-GB" altLang="en-US" sz="2400" smtClean="0"/>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675" y="1931988"/>
            <a:ext cx="3071813"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p:cNvSpPr>
          <p:nvPr>
            <p:ph type="title"/>
          </p:nvPr>
        </p:nvSpPr>
        <p:spPr/>
        <p:txBody>
          <a:bodyPr/>
          <a:lstStyle/>
          <a:p>
            <a:pPr eaLnBrk="1" hangingPunct="1"/>
            <a:r>
              <a:rPr lang="en-GB" altLang="en-US" smtClean="0"/>
              <a:t>Generic situation</a:t>
            </a:r>
            <a:endParaRPr lang="en-US" altLang="en-US" smtClean="0"/>
          </a:p>
        </p:txBody>
      </p:sp>
      <p:sp>
        <p:nvSpPr>
          <p:cNvPr id="39939" name="Rectangle 3"/>
          <p:cNvSpPr>
            <a:spLocks noGrp="1"/>
          </p:cNvSpPr>
          <p:nvPr>
            <p:ph type="body" idx="1"/>
          </p:nvPr>
        </p:nvSpPr>
        <p:spPr/>
        <p:txBody>
          <a:bodyPr/>
          <a:lstStyle/>
          <a:p>
            <a:pPr eaLnBrk="1" hangingPunct="1"/>
            <a:r>
              <a:rPr lang="en-GB" altLang="en-US" smtClean="0"/>
              <a:t>Bifurcation diagram of the metapopulation with rescue effect</a:t>
            </a:r>
            <a:endParaRPr lang="en-US" altLang="en-US" smtClean="0"/>
          </a:p>
        </p:txBody>
      </p:sp>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3043238"/>
            <a:ext cx="4967287" cy="30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5"/>
          <p:cNvSpPr txBox="1">
            <a:spLocks noChangeArrowheads="1"/>
          </p:cNvSpPr>
          <p:nvPr/>
        </p:nvSpPr>
        <p:spPr bwMode="auto">
          <a:xfrm>
            <a:off x="2289175" y="30226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p</a:t>
            </a:r>
            <a:endParaRPr lang="en-US" altLang="en-US" sz="2400"/>
          </a:p>
        </p:txBody>
      </p:sp>
      <p:sp>
        <p:nvSpPr>
          <p:cNvPr id="39942" name="Text Box 6"/>
          <p:cNvSpPr txBox="1">
            <a:spLocks noChangeArrowheads="1"/>
          </p:cNvSpPr>
          <p:nvPr/>
        </p:nvSpPr>
        <p:spPr bwMode="auto">
          <a:xfrm>
            <a:off x="7164388" y="6067425"/>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m</a:t>
            </a:r>
            <a:endParaRPr lang="en-US" altLang="en-US" sz="2400"/>
          </a:p>
        </p:txBody>
      </p:sp>
      <p:grpSp>
        <p:nvGrpSpPr>
          <p:cNvPr id="2" name="Group 12"/>
          <p:cNvGrpSpPr>
            <a:grpSpLocks/>
          </p:cNvGrpSpPr>
          <p:nvPr/>
        </p:nvGrpSpPr>
        <p:grpSpPr bwMode="auto">
          <a:xfrm>
            <a:off x="4067175" y="3835400"/>
            <a:ext cx="6121400" cy="457200"/>
            <a:chOff x="2562" y="2371"/>
            <a:chExt cx="3856" cy="288"/>
          </a:xfrm>
        </p:grpSpPr>
        <p:sp>
          <p:nvSpPr>
            <p:cNvPr id="39946" name="Line 9"/>
            <p:cNvSpPr>
              <a:spLocks noChangeShapeType="1"/>
            </p:cNvSpPr>
            <p:nvPr/>
          </p:nvSpPr>
          <p:spPr bwMode="auto">
            <a:xfrm flipH="1" flipV="1">
              <a:off x="2562" y="2523"/>
              <a:ext cx="726"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9947" name="Text Box 10"/>
            <p:cNvSpPr txBox="1">
              <a:spLocks noChangeArrowheads="1"/>
            </p:cNvSpPr>
            <p:nvPr/>
          </p:nvSpPr>
          <p:spPr bwMode="auto">
            <a:xfrm>
              <a:off x="3379" y="2371"/>
              <a:ext cx="30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Eigenvalue is 0 at this point</a:t>
              </a:r>
              <a:endParaRPr lang="en-US" altLang="en-US" sz="2400"/>
            </a:p>
          </p:txBody>
        </p:sp>
      </p:grpSp>
      <p:sp>
        <p:nvSpPr>
          <p:cNvPr id="250891" name="Text Box 11"/>
          <p:cNvSpPr txBox="1">
            <a:spLocks noChangeArrowheads="1"/>
          </p:cNvSpPr>
          <p:nvPr/>
        </p:nvSpPr>
        <p:spPr bwMode="auto">
          <a:xfrm>
            <a:off x="1763713" y="6384925"/>
            <a:ext cx="6840537"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a:t>A fold bifurcation (also called saddle-node)</a:t>
            </a:r>
            <a:endParaRPr lang="en-US" altLang="en-US" sz="2800"/>
          </a:p>
        </p:txBody>
      </p:sp>
      <p:pic>
        <p:nvPicPr>
          <p:cNvPr id="25089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5" y="4070350"/>
            <a:ext cx="204470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08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0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9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p:txBody>
          <a:bodyPr/>
          <a:lstStyle/>
          <a:p>
            <a:pPr eaLnBrk="1" hangingPunct="1"/>
            <a:r>
              <a:rPr lang="en-GB" altLang="en-US" smtClean="0"/>
              <a:t>Generic situation</a:t>
            </a:r>
            <a:endParaRPr lang="en-US" altLang="en-US" smtClean="0"/>
          </a:p>
        </p:txBody>
      </p:sp>
      <p:sp>
        <p:nvSpPr>
          <p:cNvPr id="40963" name="Rectangle 3"/>
          <p:cNvSpPr>
            <a:spLocks noGrp="1"/>
          </p:cNvSpPr>
          <p:nvPr>
            <p:ph type="body" sz="half" idx="1"/>
          </p:nvPr>
        </p:nvSpPr>
        <p:spPr>
          <a:xfrm>
            <a:off x="457200" y="1600200"/>
            <a:ext cx="8139113" cy="1231900"/>
          </a:xfrm>
        </p:spPr>
        <p:txBody>
          <a:bodyPr/>
          <a:lstStyle/>
          <a:p>
            <a:pPr eaLnBrk="1" hangingPunct="1"/>
            <a:r>
              <a:rPr lang="en-GB" altLang="en-US" sz="2800" smtClean="0"/>
              <a:t>Codim 2 Bifurcation diagram of LV competition model</a:t>
            </a:r>
            <a:endParaRPr lang="en-US" altLang="en-US" sz="2800" smtClean="0"/>
          </a:p>
        </p:txBody>
      </p:sp>
      <p:pic>
        <p:nvPicPr>
          <p:cNvPr id="4096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663" y="2897188"/>
            <a:ext cx="5905500"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 Box 12"/>
          <p:cNvSpPr txBox="1">
            <a:spLocks noChangeArrowheads="1"/>
          </p:cNvSpPr>
          <p:nvPr/>
        </p:nvSpPr>
        <p:spPr bwMode="auto">
          <a:xfrm>
            <a:off x="6792913" y="3424238"/>
            <a:ext cx="1265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i="1" baseline="-25000">
                <a:latin typeface="Times New Roman" panose="02020603050405020304" pitchFamily="18" charset="0"/>
              </a:rPr>
              <a:t>2</a:t>
            </a:r>
            <a:r>
              <a:rPr lang="en-GB" altLang="en-US" sz="2400" i="1">
                <a:latin typeface="Symbol" panose="05050102010706020507" pitchFamily="18" charset="2"/>
              </a:rPr>
              <a:t>/b</a:t>
            </a:r>
            <a:endParaRPr lang="en-US" altLang="en-US" sz="2400" i="1">
              <a:latin typeface="Symbol" panose="05050102010706020507" pitchFamily="18" charset="2"/>
            </a:endParaRPr>
          </a:p>
        </p:txBody>
      </p:sp>
      <p:sp>
        <p:nvSpPr>
          <p:cNvPr id="40966" name="Text Box 13"/>
          <p:cNvSpPr txBox="1">
            <a:spLocks noChangeArrowheads="1"/>
          </p:cNvSpPr>
          <p:nvPr/>
        </p:nvSpPr>
        <p:spPr bwMode="auto">
          <a:xfrm>
            <a:off x="4730750" y="2522538"/>
            <a:ext cx="1116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i="1" baseline="-25000">
                <a:latin typeface="Times New Roman" panose="02020603050405020304" pitchFamily="18" charset="0"/>
              </a:rPr>
              <a:t>2</a:t>
            </a:r>
            <a:r>
              <a:rPr lang="en-GB" altLang="en-US" sz="2400" i="1">
                <a:latin typeface="Symbol" panose="05050102010706020507" pitchFamily="18" charset="2"/>
              </a:rPr>
              <a:t>a</a:t>
            </a:r>
            <a:endParaRPr lang="en-US" altLang="en-US" sz="2400" i="1">
              <a:latin typeface="Symbol" panose="05050102010706020507" pitchFamily="18" charset="2"/>
            </a:endParaRPr>
          </a:p>
        </p:txBody>
      </p:sp>
      <p:sp>
        <p:nvSpPr>
          <p:cNvPr id="40967" name="Text Box 14"/>
          <p:cNvSpPr txBox="1">
            <a:spLocks noChangeArrowheads="1"/>
          </p:cNvSpPr>
          <p:nvPr/>
        </p:nvSpPr>
        <p:spPr bwMode="auto">
          <a:xfrm>
            <a:off x="1131888" y="2738438"/>
            <a:ext cx="1116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i="1" baseline="-25000">
                <a:latin typeface="Times New Roman" panose="02020603050405020304" pitchFamily="18" charset="0"/>
              </a:rPr>
              <a:t>1</a:t>
            </a:r>
            <a:endParaRPr lang="en-US" altLang="en-US" sz="2400" i="1">
              <a:latin typeface="Symbol" panose="05050102010706020507" pitchFamily="18" charset="2"/>
            </a:endParaRPr>
          </a:p>
        </p:txBody>
      </p:sp>
      <p:sp>
        <p:nvSpPr>
          <p:cNvPr id="40968" name="Text Box 15"/>
          <p:cNvSpPr txBox="1">
            <a:spLocks noChangeArrowheads="1"/>
          </p:cNvSpPr>
          <p:nvPr/>
        </p:nvSpPr>
        <p:spPr bwMode="auto">
          <a:xfrm>
            <a:off x="7100888" y="6180138"/>
            <a:ext cx="1116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i="1" baseline="-25000">
                <a:latin typeface="Times New Roman" panose="02020603050405020304" pitchFamily="18" charset="0"/>
              </a:rPr>
              <a:t>2</a:t>
            </a:r>
            <a:endParaRPr lang="en-US" altLang="en-US" sz="2400" i="1">
              <a:latin typeface="Symbol" panose="05050102010706020507" pitchFamily="18" charset="2"/>
            </a:endParaRPr>
          </a:p>
        </p:txBody>
      </p:sp>
      <p:graphicFrame>
        <p:nvGraphicFramePr>
          <p:cNvPr id="40969" name="Object 19"/>
          <p:cNvGraphicFramePr>
            <a:graphicFrameLocks noGrp="1" noChangeAspect="1"/>
          </p:cNvGraphicFramePr>
          <p:nvPr>
            <p:ph sz="quarter" idx="3"/>
          </p:nvPr>
        </p:nvGraphicFramePr>
        <p:xfrm>
          <a:off x="2022475" y="2754313"/>
          <a:ext cx="1444625" cy="1152525"/>
        </p:xfrm>
        <a:graphic>
          <a:graphicData uri="http://schemas.openxmlformats.org/presentationml/2006/ole">
            <mc:AlternateContent xmlns:mc="http://schemas.openxmlformats.org/markup-compatibility/2006">
              <mc:Choice xmlns:v="urn:schemas-microsoft-com:vml" Requires="v">
                <p:oleObj spid="_x0000_s40988" name="Artwork" r:id="rId4" imgW="4657143" imgH="3715269" progId="Adobe.Illustrator.7">
                  <p:embed/>
                </p:oleObj>
              </mc:Choice>
              <mc:Fallback>
                <p:oleObj name="Artwork" r:id="rId4" imgW="4657143" imgH="3715269" progId="Adobe.Illustrator.7">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2475" y="2754313"/>
                        <a:ext cx="144462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0" name="Object 17"/>
          <p:cNvGraphicFramePr>
            <a:graphicFrameLocks noGrp="1" noChangeAspect="1"/>
          </p:cNvGraphicFramePr>
          <p:nvPr>
            <p:ph sz="quarter" idx="2"/>
          </p:nvPr>
        </p:nvGraphicFramePr>
        <p:xfrm>
          <a:off x="5087938" y="4735513"/>
          <a:ext cx="1422400" cy="1125537"/>
        </p:xfrm>
        <a:graphic>
          <a:graphicData uri="http://schemas.openxmlformats.org/presentationml/2006/ole">
            <mc:AlternateContent xmlns:mc="http://schemas.openxmlformats.org/markup-compatibility/2006">
              <mc:Choice xmlns:v="urn:schemas-microsoft-com:vml" Requires="v">
                <p:oleObj spid="_x0000_s40989" name="Artwork" r:id="rId6" imgW="4619048" imgH="3657143" progId="Adobe.Illustrator.7">
                  <p:embed/>
                </p:oleObj>
              </mc:Choice>
              <mc:Fallback>
                <p:oleObj name="Artwork" r:id="rId6" imgW="4619048" imgH="3657143" progId="Adobe.Illustrator.7">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938" y="4735513"/>
                        <a:ext cx="1422400" cy="112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5478" name="AutoShape 22"/>
          <p:cNvSpPr>
            <a:spLocks noChangeArrowheads="1"/>
          </p:cNvSpPr>
          <p:nvPr/>
        </p:nvSpPr>
        <p:spPr bwMode="auto">
          <a:xfrm>
            <a:off x="1790700" y="4102100"/>
            <a:ext cx="6092825" cy="255588"/>
          </a:xfrm>
          <a:prstGeom prst="rightArrow">
            <a:avLst>
              <a:gd name="adj1" fmla="val 50000"/>
              <a:gd name="adj2" fmla="val 595962"/>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aphicFrame>
        <p:nvGraphicFramePr>
          <p:cNvPr id="40972" name="Object 25"/>
          <p:cNvGraphicFramePr>
            <a:graphicFrameLocks noChangeAspect="1"/>
          </p:cNvGraphicFramePr>
          <p:nvPr/>
        </p:nvGraphicFramePr>
        <p:xfrm>
          <a:off x="5157788" y="2898775"/>
          <a:ext cx="1116012" cy="1003300"/>
        </p:xfrm>
        <a:graphic>
          <a:graphicData uri="http://schemas.openxmlformats.org/presentationml/2006/ole">
            <mc:AlternateContent xmlns:mc="http://schemas.openxmlformats.org/markup-compatibility/2006">
              <mc:Choice xmlns:v="urn:schemas-microsoft-com:vml" Requires="v">
                <p:oleObj spid="_x0000_s40990" name="Artwork" r:id="rId8" imgW="4361905" imgH="3924848" progId="Adobe.Illustrator.7">
                  <p:embed/>
                </p:oleObj>
              </mc:Choice>
              <mc:Fallback>
                <p:oleObj name="Artwork" r:id="rId8" imgW="4361905" imgH="3924848" progId="Adobe.Illustrator.7">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7788" y="2898775"/>
                        <a:ext cx="1116012"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7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pPr eaLnBrk="1" hangingPunct="1"/>
            <a:r>
              <a:rPr lang="en-GB" altLang="en-US" smtClean="0"/>
              <a:t>Codim 2 Bifurcation diagram of LV competition model</a:t>
            </a:r>
            <a:r>
              <a:rPr lang="en-US" altLang="en-US" smtClean="0"/>
              <a:t/>
            </a:r>
            <a:br>
              <a:rPr lang="en-US" altLang="en-US" smtClean="0"/>
            </a:br>
            <a:endParaRPr lang="en-US" altLang="en-US" smtClean="0"/>
          </a:p>
        </p:txBody>
      </p:sp>
      <p:pic>
        <p:nvPicPr>
          <p:cNvPr id="4198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8" y="2244725"/>
            <a:ext cx="5905501"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 Box 6"/>
          <p:cNvSpPr txBox="1">
            <a:spLocks noChangeArrowheads="1"/>
          </p:cNvSpPr>
          <p:nvPr/>
        </p:nvSpPr>
        <p:spPr bwMode="auto">
          <a:xfrm>
            <a:off x="1858963" y="4316413"/>
            <a:ext cx="1265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i="1" baseline="-25000">
                <a:latin typeface="Times New Roman" panose="02020603050405020304" pitchFamily="18" charset="0"/>
              </a:rPr>
              <a:t>1</a:t>
            </a:r>
            <a:r>
              <a:rPr lang="en-GB" altLang="en-US" sz="2400" i="1">
                <a:latin typeface="Times New Roman" panose="02020603050405020304" pitchFamily="18" charset="0"/>
              </a:rPr>
              <a:t>=k</a:t>
            </a:r>
            <a:r>
              <a:rPr lang="en-GB" altLang="en-US" sz="2400" i="1" baseline="-25000">
                <a:latin typeface="Times New Roman" panose="02020603050405020304" pitchFamily="18" charset="0"/>
              </a:rPr>
              <a:t>2</a:t>
            </a:r>
            <a:r>
              <a:rPr lang="en-GB" altLang="en-US" sz="2400" i="1">
                <a:latin typeface="Symbol" panose="05050102010706020507" pitchFamily="18" charset="2"/>
              </a:rPr>
              <a:t>/b</a:t>
            </a:r>
            <a:endParaRPr lang="en-US" altLang="en-US" sz="2400" i="1">
              <a:latin typeface="Symbol" panose="05050102010706020507" pitchFamily="18" charset="2"/>
            </a:endParaRPr>
          </a:p>
        </p:txBody>
      </p:sp>
      <p:sp>
        <p:nvSpPr>
          <p:cNvPr id="41989" name="Text Box 7"/>
          <p:cNvSpPr txBox="1">
            <a:spLocks noChangeArrowheads="1"/>
          </p:cNvSpPr>
          <p:nvPr/>
        </p:nvSpPr>
        <p:spPr bwMode="auto">
          <a:xfrm>
            <a:off x="1387475" y="3611563"/>
            <a:ext cx="1116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i="1" baseline="-25000">
                <a:latin typeface="Times New Roman" panose="02020603050405020304" pitchFamily="18" charset="0"/>
              </a:rPr>
              <a:t>1</a:t>
            </a:r>
            <a:r>
              <a:rPr lang="en-GB" altLang="en-US" sz="2400" i="1">
                <a:latin typeface="Times New Roman" panose="02020603050405020304" pitchFamily="18" charset="0"/>
              </a:rPr>
              <a:t>=k</a:t>
            </a:r>
            <a:r>
              <a:rPr lang="en-GB" altLang="en-US" sz="2400" i="1" baseline="-25000">
                <a:latin typeface="Times New Roman" panose="02020603050405020304" pitchFamily="18" charset="0"/>
              </a:rPr>
              <a:t>2</a:t>
            </a:r>
            <a:r>
              <a:rPr lang="en-GB" altLang="en-US" sz="2400" i="1">
                <a:latin typeface="Symbol" panose="05050102010706020507" pitchFamily="18" charset="2"/>
              </a:rPr>
              <a:t>a</a:t>
            </a:r>
            <a:endParaRPr lang="en-US" altLang="en-US" sz="2400" i="1">
              <a:latin typeface="Symbol" panose="05050102010706020507" pitchFamily="18" charset="2"/>
            </a:endParaRPr>
          </a:p>
        </p:txBody>
      </p:sp>
      <p:sp>
        <p:nvSpPr>
          <p:cNvPr id="41990" name="Text Box 8"/>
          <p:cNvSpPr txBox="1">
            <a:spLocks noChangeArrowheads="1"/>
          </p:cNvSpPr>
          <p:nvPr/>
        </p:nvSpPr>
        <p:spPr bwMode="auto">
          <a:xfrm>
            <a:off x="-373063" y="2019300"/>
            <a:ext cx="1116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i="1" baseline="-25000">
                <a:latin typeface="Times New Roman" panose="02020603050405020304" pitchFamily="18" charset="0"/>
              </a:rPr>
              <a:t>1</a:t>
            </a:r>
            <a:endParaRPr lang="en-US" altLang="en-US" sz="2400" i="1">
              <a:latin typeface="Symbol" panose="05050102010706020507" pitchFamily="18" charset="2"/>
            </a:endParaRPr>
          </a:p>
        </p:txBody>
      </p:sp>
      <p:sp>
        <p:nvSpPr>
          <p:cNvPr id="41991" name="Text Box 9"/>
          <p:cNvSpPr txBox="1">
            <a:spLocks noChangeArrowheads="1"/>
          </p:cNvSpPr>
          <p:nvPr/>
        </p:nvSpPr>
        <p:spPr bwMode="auto">
          <a:xfrm>
            <a:off x="5595938" y="5461000"/>
            <a:ext cx="1116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i="1" baseline="-25000">
                <a:latin typeface="Times New Roman" panose="02020603050405020304" pitchFamily="18" charset="0"/>
              </a:rPr>
              <a:t>2</a:t>
            </a:r>
            <a:endParaRPr lang="en-US" altLang="en-US" sz="2400" i="1">
              <a:latin typeface="Symbol" panose="05050102010706020507" pitchFamily="18" charset="2"/>
            </a:endParaRPr>
          </a:p>
        </p:txBody>
      </p:sp>
      <p:graphicFrame>
        <p:nvGraphicFramePr>
          <p:cNvPr id="41992" name="Object 11"/>
          <p:cNvGraphicFramePr>
            <a:graphicFrameLocks noGrp="1" noChangeAspect="1"/>
          </p:cNvGraphicFramePr>
          <p:nvPr>
            <p:ph sz="quarter" idx="3"/>
          </p:nvPr>
        </p:nvGraphicFramePr>
        <p:xfrm>
          <a:off x="822325" y="2035175"/>
          <a:ext cx="1444625" cy="1152525"/>
        </p:xfrm>
        <a:graphic>
          <a:graphicData uri="http://schemas.openxmlformats.org/presentationml/2006/ole">
            <mc:AlternateContent xmlns:mc="http://schemas.openxmlformats.org/markup-compatibility/2006">
              <mc:Choice xmlns:v="urn:schemas-microsoft-com:vml" Requires="v">
                <p:oleObj spid="_x0000_s42017" name="Artwork" r:id="rId5" imgW="4657143" imgH="3715269" progId="Adobe.Illustrator.7">
                  <p:embed/>
                </p:oleObj>
              </mc:Choice>
              <mc:Fallback>
                <p:oleObj name="Artwork" r:id="rId5" imgW="4657143" imgH="3715269" progId="Adobe.Illustrator.7">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325" y="2035175"/>
                        <a:ext cx="144462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3" name="Object 12"/>
          <p:cNvGraphicFramePr>
            <a:graphicFrameLocks noGrp="1" noChangeAspect="1"/>
          </p:cNvGraphicFramePr>
          <p:nvPr>
            <p:ph sz="quarter" idx="2"/>
          </p:nvPr>
        </p:nvGraphicFramePr>
        <p:xfrm>
          <a:off x="4078288" y="4095750"/>
          <a:ext cx="1422400" cy="1125538"/>
        </p:xfrm>
        <a:graphic>
          <a:graphicData uri="http://schemas.openxmlformats.org/presentationml/2006/ole">
            <mc:AlternateContent xmlns:mc="http://schemas.openxmlformats.org/markup-compatibility/2006">
              <mc:Choice xmlns:v="urn:schemas-microsoft-com:vml" Requires="v">
                <p:oleObj spid="_x0000_s42018" name="Artwork" r:id="rId7" imgW="4619048" imgH="3657143" progId="Adobe.Illustrator.7">
                  <p:embed/>
                </p:oleObj>
              </mc:Choice>
              <mc:Fallback>
                <p:oleObj name="Artwork" r:id="rId7" imgW="4619048" imgH="3657143" progId="Adobe.Illustrator.7">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8288" y="4095750"/>
                        <a:ext cx="1422400"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94" name="AutoShape 13"/>
          <p:cNvSpPr>
            <a:spLocks noChangeArrowheads="1"/>
          </p:cNvSpPr>
          <p:nvPr/>
        </p:nvSpPr>
        <p:spPr bwMode="auto">
          <a:xfrm>
            <a:off x="304800" y="3382963"/>
            <a:ext cx="5507038" cy="255587"/>
          </a:xfrm>
          <a:prstGeom prst="rightArrow">
            <a:avLst>
              <a:gd name="adj1" fmla="val 50000"/>
              <a:gd name="adj2" fmla="val 538666"/>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41995" name="Text Box 15"/>
          <p:cNvSpPr txBox="1">
            <a:spLocks noChangeArrowheads="1"/>
          </p:cNvSpPr>
          <p:nvPr/>
        </p:nvSpPr>
        <p:spPr bwMode="auto">
          <a:xfrm>
            <a:off x="8688388" y="4552950"/>
            <a:ext cx="1116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i="1" baseline="-25000">
                <a:latin typeface="Times New Roman" panose="02020603050405020304" pitchFamily="18" charset="0"/>
              </a:rPr>
              <a:t>2</a:t>
            </a:r>
            <a:endParaRPr lang="en-US" altLang="en-US" sz="2400" i="1">
              <a:latin typeface="Symbol" panose="05050102010706020507" pitchFamily="18" charset="2"/>
            </a:endParaRPr>
          </a:p>
        </p:txBody>
      </p:sp>
      <p:grpSp>
        <p:nvGrpSpPr>
          <p:cNvPr id="2" name="Group 19"/>
          <p:cNvGrpSpPr>
            <a:grpSpLocks/>
          </p:cNvGrpSpPr>
          <p:nvPr/>
        </p:nvGrpSpPr>
        <p:grpSpPr bwMode="auto">
          <a:xfrm>
            <a:off x="5637213" y="2349500"/>
            <a:ext cx="3424237" cy="2376488"/>
            <a:chOff x="3551" y="1933"/>
            <a:chExt cx="2157" cy="1497"/>
          </a:xfrm>
        </p:grpSpPr>
        <p:pic>
          <p:nvPicPr>
            <p:cNvPr id="4199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1" y="2121"/>
              <a:ext cx="1917" cy="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9" name="Text Box 16"/>
            <p:cNvSpPr txBox="1">
              <a:spLocks noChangeArrowheads="1"/>
            </p:cNvSpPr>
            <p:nvPr/>
          </p:nvSpPr>
          <p:spPr bwMode="auto">
            <a:xfrm>
              <a:off x="4400" y="3212"/>
              <a:ext cx="70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600" i="1">
                  <a:latin typeface="Times New Roman" panose="02020603050405020304" pitchFamily="18" charset="0"/>
                </a:rPr>
                <a:t>k</a:t>
              </a:r>
              <a:r>
                <a:rPr lang="en-GB" altLang="en-US" sz="1600" i="1" baseline="-25000">
                  <a:latin typeface="Times New Roman" panose="02020603050405020304" pitchFamily="18" charset="0"/>
                </a:rPr>
                <a:t>1/</a:t>
              </a:r>
              <a:r>
                <a:rPr lang="en-GB" altLang="en-US" sz="1600" i="1">
                  <a:latin typeface="Symbol" panose="05050102010706020507" pitchFamily="18" charset="2"/>
                </a:rPr>
                <a:t>/a</a:t>
              </a:r>
              <a:endParaRPr lang="en-US" altLang="en-US" sz="1600" i="1">
                <a:latin typeface="Symbol" panose="05050102010706020507" pitchFamily="18" charset="2"/>
              </a:endParaRPr>
            </a:p>
          </p:txBody>
        </p:sp>
        <p:sp>
          <p:nvSpPr>
            <p:cNvPr id="42000" name="Text Box 17"/>
            <p:cNvSpPr txBox="1">
              <a:spLocks noChangeArrowheads="1"/>
            </p:cNvSpPr>
            <p:nvPr/>
          </p:nvSpPr>
          <p:spPr bwMode="auto">
            <a:xfrm>
              <a:off x="4835" y="3218"/>
              <a:ext cx="7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600" i="1">
                  <a:latin typeface="Times New Roman" panose="02020603050405020304" pitchFamily="18" charset="0"/>
                </a:rPr>
                <a:t>k</a:t>
              </a:r>
              <a:r>
                <a:rPr lang="en-GB" altLang="en-US" sz="1600" i="1" baseline="-25000">
                  <a:latin typeface="Times New Roman" panose="02020603050405020304" pitchFamily="18" charset="0"/>
                </a:rPr>
                <a:t>1</a:t>
              </a:r>
              <a:r>
                <a:rPr lang="en-GB" altLang="en-US" sz="1600" i="1">
                  <a:latin typeface="Symbol" panose="05050102010706020507" pitchFamily="18" charset="2"/>
                </a:rPr>
                <a:t>b</a:t>
              </a:r>
              <a:endParaRPr lang="en-US" altLang="en-US" sz="1600" i="1">
                <a:latin typeface="Symbol" panose="05050102010706020507" pitchFamily="18" charset="2"/>
              </a:endParaRPr>
            </a:p>
          </p:txBody>
        </p:sp>
        <p:sp>
          <p:nvSpPr>
            <p:cNvPr id="42001" name="Text Box 18"/>
            <p:cNvSpPr txBox="1">
              <a:spLocks noChangeArrowheads="1"/>
            </p:cNvSpPr>
            <p:nvPr/>
          </p:nvSpPr>
          <p:spPr bwMode="auto">
            <a:xfrm>
              <a:off x="3551" y="1933"/>
              <a:ext cx="7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N</a:t>
              </a:r>
              <a:r>
                <a:rPr lang="en-GB" altLang="en-US" sz="2400" i="1" baseline="-25000">
                  <a:latin typeface="Times New Roman" panose="02020603050405020304" pitchFamily="18" charset="0"/>
                </a:rPr>
                <a:t>2</a:t>
              </a:r>
              <a:r>
                <a:rPr lang="en-GB" altLang="en-US" sz="2400" i="1" baseline="30000">
                  <a:latin typeface="Times New Roman" panose="02020603050405020304" pitchFamily="18" charset="0"/>
                </a:rPr>
                <a:t>*</a:t>
              </a:r>
              <a:endParaRPr lang="en-US" altLang="en-US" sz="2400" i="1" baseline="30000">
                <a:latin typeface="Times New Roman" panose="02020603050405020304" pitchFamily="18" charset="0"/>
              </a:endParaRPr>
            </a:p>
          </p:txBody>
        </p:sp>
      </p:grpSp>
      <p:graphicFrame>
        <p:nvGraphicFramePr>
          <p:cNvPr id="41997" name="Object 20"/>
          <p:cNvGraphicFramePr>
            <a:graphicFrameLocks noChangeAspect="1"/>
          </p:cNvGraphicFramePr>
          <p:nvPr/>
        </p:nvGraphicFramePr>
        <p:xfrm>
          <a:off x="3733800" y="2243138"/>
          <a:ext cx="1116013" cy="1003300"/>
        </p:xfrm>
        <a:graphic>
          <a:graphicData uri="http://schemas.openxmlformats.org/presentationml/2006/ole">
            <mc:AlternateContent xmlns:mc="http://schemas.openxmlformats.org/markup-compatibility/2006">
              <mc:Choice xmlns:v="urn:schemas-microsoft-com:vml" Requires="v">
                <p:oleObj spid="_x0000_s42019" name="Artwork" r:id="rId10" imgW="4361905" imgH="3924848" progId="Adobe.Illustrator.7">
                  <p:embed/>
                </p:oleObj>
              </mc:Choice>
              <mc:Fallback>
                <p:oleObj name="Artwork" r:id="rId10" imgW="4361905" imgH="3924848" progId="Adobe.Illustrator.7">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800" y="2243138"/>
                        <a:ext cx="1116013"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endParaRPr lang="en-US" altLang="en-US" smtClean="0"/>
          </a:p>
        </p:txBody>
      </p:sp>
      <p:sp>
        <p:nvSpPr>
          <p:cNvPr id="44035" name="Text Placeholder 2"/>
          <p:cNvSpPr>
            <a:spLocks noGrp="1"/>
          </p:cNvSpPr>
          <p:nvPr>
            <p:ph type="body" sz="half" idx="1"/>
          </p:nvPr>
        </p:nvSpPr>
        <p:spPr>
          <a:xfrm>
            <a:off x="457200" y="1600200"/>
            <a:ext cx="8229600" cy="4525963"/>
          </a:xfrm>
        </p:spPr>
        <p:txBody>
          <a:bodyPr/>
          <a:lstStyle/>
          <a:p>
            <a:r>
              <a:rPr lang="en-GB" altLang="en-US" i="1" smtClean="0"/>
              <a:t>Practical 2: </a:t>
            </a:r>
            <a:r>
              <a:rPr lang="en-GB" altLang="en-US" smtClean="0"/>
              <a:t>An analysis of the codim 2 cusp bifurcation.  </a:t>
            </a:r>
          </a:p>
          <a:p>
            <a:endParaRPr lang="en-GB" altLang="en-US" i="1" smtClean="0"/>
          </a:p>
        </p:txBody>
      </p:sp>
      <p:sp>
        <p:nvSpPr>
          <p:cNvPr id="44036" name="Content Placeholder 3"/>
          <p:cNvSpPr>
            <a:spLocks noGrp="1"/>
          </p:cNvSpPr>
          <p:nvPr>
            <p:ph sz="quarter" idx="2"/>
          </p:nvPr>
        </p:nvSpPr>
        <p:spPr/>
        <p:txBody>
          <a:bodyPr/>
          <a:lstStyle/>
          <a:p>
            <a:endParaRPr lang="en-US" altLang="en-US" smtClean="0"/>
          </a:p>
        </p:txBody>
      </p:sp>
      <p:sp>
        <p:nvSpPr>
          <p:cNvPr id="44037" name="Content Placeholder 4"/>
          <p:cNvSpPr>
            <a:spLocks noGrp="1"/>
          </p:cNvSpPr>
          <p:nvPr>
            <p:ph sz="quarter" idx="3"/>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p:txBody>
          <a:bodyPr/>
          <a:lstStyle/>
          <a:p>
            <a:pPr eaLnBrk="1" hangingPunct="1"/>
            <a:r>
              <a:rPr lang="en-GB" altLang="en-US" smtClean="0"/>
              <a:t>Generic situation</a:t>
            </a:r>
            <a:endParaRPr lang="en-US" altLang="en-US" smtClean="0"/>
          </a:p>
        </p:txBody>
      </p:sp>
      <p:pic>
        <p:nvPicPr>
          <p:cNvPr id="279573"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5" y="3065463"/>
            <a:ext cx="36099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2406650"/>
            <a:ext cx="4964113"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AutoShape 24"/>
          <p:cNvSpPr>
            <a:spLocks noChangeArrowheads="1"/>
          </p:cNvSpPr>
          <p:nvPr/>
        </p:nvSpPr>
        <p:spPr bwMode="auto">
          <a:xfrm>
            <a:off x="4900613" y="5521325"/>
            <a:ext cx="938212" cy="822325"/>
          </a:xfrm>
          <a:prstGeom prst="rightArrow">
            <a:avLst>
              <a:gd name="adj1" fmla="val 50000"/>
              <a:gd name="adj2" fmla="val 2852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t>r</a:t>
            </a:r>
            <a:endParaRPr lang="en-US" altLang="en-US" sz="2400" i="1"/>
          </a:p>
        </p:txBody>
      </p:sp>
      <p:sp>
        <p:nvSpPr>
          <p:cNvPr id="45062" name="Text Box 25"/>
          <p:cNvSpPr txBox="1">
            <a:spLocks noChangeArrowheads="1"/>
          </p:cNvSpPr>
          <p:nvPr/>
        </p:nvSpPr>
        <p:spPr bwMode="auto">
          <a:xfrm>
            <a:off x="698500" y="2701925"/>
            <a:ext cx="341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t>h</a:t>
            </a:r>
            <a:endParaRPr lang="en-US" altLang="en-US" sz="2400" i="1"/>
          </a:p>
        </p:txBody>
      </p:sp>
      <p:sp>
        <p:nvSpPr>
          <p:cNvPr id="45063" name="Text Box 26"/>
          <p:cNvSpPr txBox="1">
            <a:spLocks noChangeArrowheads="1"/>
          </p:cNvSpPr>
          <p:nvPr/>
        </p:nvSpPr>
        <p:spPr bwMode="auto">
          <a:xfrm>
            <a:off x="5678488" y="3097213"/>
            <a:ext cx="1343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t>x</a:t>
            </a:r>
            <a:endParaRPr lang="en-US" altLang="en-US" sz="2400" i="1"/>
          </a:p>
        </p:txBody>
      </p:sp>
      <p:grpSp>
        <p:nvGrpSpPr>
          <p:cNvPr id="45064" name="Group 32"/>
          <p:cNvGrpSpPr>
            <a:grpSpLocks/>
          </p:cNvGrpSpPr>
          <p:nvPr/>
        </p:nvGrpSpPr>
        <p:grpSpPr bwMode="auto">
          <a:xfrm rot="5400000" flipV="1">
            <a:off x="1630362" y="3592513"/>
            <a:ext cx="746125" cy="44450"/>
            <a:chOff x="1296" y="2163"/>
            <a:chExt cx="470" cy="28"/>
          </a:xfrm>
        </p:grpSpPr>
        <p:sp>
          <p:nvSpPr>
            <p:cNvPr id="45082" name="Line 33"/>
            <p:cNvSpPr>
              <a:spLocks noChangeShapeType="1"/>
            </p:cNvSpPr>
            <p:nvPr/>
          </p:nvSpPr>
          <p:spPr bwMode="auto">
            <a:xfrm>
              <a:off x="1296" y="2185"/>
              <a:ext cx="28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83" name="Line 34"/>
            <p:cNvSpPr>
              <a:spLocks noChangeShapeType="1"/>
            </p:cNvSpPr>
            <p:nvPr/>
          </p:nvSpPr>
          <p:spPr bwMode="auto">
            <a:xfrm flipH="1">
              <a:off x="1640" y="2185"/>
              <a:ext cx="12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84" name="Oval 35"/>
            <p:cNvSpPr>
              <a:spLocks noChangeArrowheads="1"/>
            </p:cNvSpPr>
            <p:nvPr/>
          </p:nvSpPr>
          <p:spPr bwMode="auto">
            <a:xfrm>
              <a:off x="1591" y="2163"/>
              <a:ext cx="28" cy="28"/>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grpSp>
        <p:nvGrpSpPr>
          <p:cNvPr id="45065" name="Group 45"/>
          <p:cNvGrpSpPr>
            <a:grpSpLocks/>
          </p:cNvGrpSpPr>
          <p:nvPr/>
        </p:nvGrpSpPr>
        <p:grpSpPr bwMode="auto">
          <a:xfrm rot="5400000">
            <a:off x="4149726" y="3679825"/>
            <a:ext cx="1250950" cy="47625"/>
            <a:chOff x="2140" y="2558"/>
            <a:chExt cx="788" cy="30"/>
          </a:xfrm>
        </p:grpSpPr>
        <p:sp>
          <p:nvSpPr>
            <p:cNvPr id="45075" name="Line 28"/>
            <p:cNvSpPr>
              <a:spLocks noChangeShapeType="1"/>
            </p:cNvSpPr>
            <p:nvPr/>
          </p:nvSpPr>
          <p:spPr bwMode="auto">
            <a:xfrm>
              <a:off x="2140" y="2575"/>
              <a:ext cx="18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76" name="Line 29"/>
            <p:cNvSpPr>
              <a:spLocks noChangeShapeType="1"/>
            </p:cNvSpPr>
            <p:nvPr/>
          </p:nvSpPr>
          <p:spPr bwMode="auto">
            <a:xfrm flipH="1">
              <a:off x="2384" y="2575"/>
              <a:ext cx="12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77" name="Oval 30"/>
            <p:cNvSpPr>
              <a:spLocks noChangeArrowheads="1"/>
            </p:cNvSpPr>
            <p:nvPr/>
          </p:nvSpPr>
          <p:spPr bwMode="auto">
            <a:xfrm>
              <a:off x="2335" y="2559"/>
              <a:ext cx="28" cy="28"/>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45078" name="Line 37"/>
            <p:cNvSpPr>
              <a:spLocks noChangeShapeType="1"/>
            </p:cNvSpPr>
            <p:nvPr/>
          </p:nvSpPr>
          <p:spPr bwMode="auto">
            <a:xfrm rot="10800000" flipV="1">
              <a:off x="2752" y="2576"/>
              <a:ext cx="1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79" name="Line 38"/>
            <p:cNvSpPr>
              <a:spLocks noChangeShapeType="1"/>
            </p:cNvSpPr>
            <p:nvPr/>
          </p:nvSpPr>
          <p:spPr bwMode="auto">
            <a:xfrm rot="10800000" flipH="1" flipV="1">
              <a:off x="2564" y="2576"/>
              <a:ext cx="12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80" name="Oval 39"/>
            <p:cNvSpPr>
              <a:spLocks noChangeArrowheads="1"/>
            </p:cNvSpPr>
            <p:nvPr/>
          </p:nvSpPr>
          <p:spPr bwMode="auto">
            <a:xfrm rot="10800000" flipV="1">
              <a:off x="2711" y="2560"/>
              <a:ext cx="28" cy="28"/>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45081" name="Oval 40"/>
            <p:cNvSpPr>
              <a:spLocks noChangeArrowheads="1"/>
            </p:cNvSpPr>
            <p:nvPr/>
          </p:nvSpPr>
          <p:spPr bwMode="auto">
            <a:xfrm rot="10800000" flipV="1">
              <a:off x="2523" y="2558"/>
              <a:ext cx="28" cy="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grpSp>
        <p:nvGrpSpPr>
          <p:cNvPr id="45066" name="Group 41"/>
          <p:cNvGrpSpPr>
            <a:grpSpLocks/>
          </p:cNvGrpSpPr>
          <p:nvPr/>
        </p:nvGrpSpPr>
        <p:grpSpPr bwMode="auto">
          <a:xfrm rot="16200000" flipV="1">
            <a:off x="3543300" y="5238751"/>
            <a:ext cx="746125" cy="44450"/>
            <a:chOff x="1296" y="2163"/>
            <a:chExt cx="470" cy="28"/>
          </a:xfrm>
        </p:grpSpPr>
        <p:sp>
          <p:nvSpPr>
            <p:cNvPr id="45072" name="Line 42"/>
            <p:cNvSpPr>
              <a:spLocks noChangeShapeType="1"/>
            </p:cNvSpPr>
            <p:nvPr/>
          </p:nvSpPr>
          <p:spPr bwMode="auto">
            <a:xfrm>
              <a:off x="1296" y="2185"/>
              <a:ext cx="28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73" name="Line 43"/>
            <p:cNvSpPr>
              <a:spLocks noChangeShapeType="1"/>
            </p:cNvSpPr>
            <p:nvPr/>
          </p:nvSpPr>
          <p:spPr bwMode="auto">
            <a:xfrm flipH="1">
              <a:off x="1640" y="2185"/>
              <a:ext cx="12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5074" name="Oval 44"/>
            <p:cNvSpPr>
              <a:spLocks noChangeArrowheads="1"/>
            </p:cNvSpPr>
            <p:nvPr/>
          </p:nvSpPr>
          <p:spPr bwMode="auto">
            <a:xfrm>
              <a:off x="1591" y="2163"/>
              <a:ext cx="28" cy="28"/>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
        <p:nvSpPr>
          <p:cNvPr id="45067" name="Rectangle 3"/>
          <p:cNvSpPr>
            <a:spLocks noGrp="1"/>
          </p:cNvSpPr>
          <p:nvPr>
            <p:ph type="body" sz="half" idx="1"/>
          </p:nvPr>
        </p:nvSpPr>
        <p:spPr>
          <a:xfrm>
            <a:off x="457200" y="1600200"/>
            <a:ext cx="8139113" cy="1231900"/>
          </a:xfrm>
        </p:spPr>
        <p:txBody>
          <a:bodyPr/>
          <a:lstStyle/>
          <a:p>
            <a:pPr eaLnBrk="1" hangingPunct="1"/>
            <a:r>
              <a:rPr lang="en-GB" altLang="en-US" sz="2800" smtClean="0"/>
              <a:t>Generic codim 2 Bifurcation diagram</a:t>
            </a:r>
          </a:p>
          <a:p>
            <a:pPr eaLnBrk="1" hangingPunct="1"/>
            <a:r>
              <a:rPr lang="en-GB" altLang="en-US" sz="2800" smtClean="0"/>
              <a:t>This is a cusp bifurcation</a:t>
            </a:r>
            <a:endParaRPr lang="en-US" altLang="en-US" sz="2800" smtClean="0"/>
          </a:p>
        </p:txBody>
      </p:sp>
      <p:sp>
        <p:nvSpPr>
          <p:cNvPr id="45068" name="AutoShape 46"/>
          <p:cNvSpPr>
            <a:spLocks noChangeArrowheads="1"/>
          </p:cNvSpPr>
          <p:nvPr/>
        </p:nvSpPr>
        <p:spPr bwMode="auto">
          <a:xfrm>
            <a:off x="8440738" y="5222875"/>
            <a:ext cx="938212" cy="822325"/>
          </a:xfrm>
          <a:prstGeom prst="rightArrow">
            <a:avLst>
              <a:gd name="adj1" fmla="val 50000"/>
              <a:gd name="adj2" fmla="val 2852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t>r</a:t>
            </a:r>
            <a:endParaRPr lang="en-US" altLang="en-US" sz="2400" i="1"/>
          </a:p>
        </p:txBody>
      </p:sp>
      <p:sp>
        <p:nvSpPr>
          <p:cNvPr id="28" name="Rectangle 27"/>
          <p:cNvSpPr/>
          <p:nvPr/>
        </p:nvSpPr>
        <p:spPr bwMode="auto">
          <a:xfrm>
            <a:off x="890588" y="3863975"/>
            <a:ext cx="509587" cy="774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 name="Rectangle 29"/>
          <p:cNvSpPr/>
          <p:nvPr/>
        </p:nvSpPr>
        <p:spPr bwMode="auto">
          <a:xfrm>
            <a:off x="1965325" y="4122738"/>
            <a:ext cx="296863" cy="614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071" name="AutoShape 27"/>
          <p:cNvSpPr>
            <a:spLocks noChangeArrowheads="1"/>
          </p:cNvSpPr>
          <p:nvPr/>
        </p:nvSpPr>
        <p:spPr bwMode="auto">
          <a:xfrm>
            <a:off x="1439863" y="4435475"/>
            <a:ext cx="3965575" cy="255588"/>
          </a:xfrm>
          <a:prstGeom prst="rightArrow">
            <a:avLst>
              <a:gd name="adj1" fmla="val 50000"/>
              <a:gd name="adj2" fmla="val 3878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79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p:txBody>
          <a:bodyPr/>
          <a:lstStyle/>
          <a:p>
            <a:pPr eaLnBrk="1" hangingPunct="1"/>
            <a:r>
              <a:rPr lang="en-GB" altLang="en-US" smtClean="0"/>
              <a:t>Generic situation</a:t>
            </a:r>
            <a:endParaRPr lang="en-US" altLang="en-US" smtClean="0"/>
          </a:p>
        </p:txBody>
      </p:sp>
      <p:pic>
        <p:nvPicPr>
          <p:cNvPr id="279573"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5" y="3065463"/>
            <a:ext cx="36099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2406650"/>
            <a:ext cx="4964113"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AutoShape 24"/>
          <p:cNvSpPr>
            <a:spLocks noChangeArrowheads="1"/>
          </p:cNvSpPr>
          <p:nvPr/>
        </p:nvSpPr>
        <p:spPr bwMode="auto">
          <a:xfrm>
            <a:off x="4900613" y="5521325"/>
            <a:ext cx="938212" cy="822325"/>
          </a:xfrm>
          <a:prstGeom prst="rightArrow">
            <a:avLst>
              <a:gd name="adj1" fmla="val 50000"/>
              <a:gd name="adj2" fmla="val 2852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t>r</a:t>
            </a:r>
            <a:endParaRPr lang="en-US" altLang="en-US" sz="2400" i="1"/>
          </a:p>
        </p:txBody>
      </p:sp>
      <p:sp>
        <p:nvSpPr>
          <p:cNvPr id="46086" name="Text Box 25"/>
          <p:cNvSpPr txBox="1">
            <a:spLocks noChangeArrowheads="1"/>
          </p:cNvSpPr>
          <p:nvPr/>
        </p:nvSpPr>
        <p:spPr bwMode="auto">
          <a:xfrm>
            <a:off x="698500" y="2701925"/>
            <a:ext cx="341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t>h</a:t>
            </a:r>
            <a:endParaRPr lang="en-US" altLang="en-US" sz="2400" i="1"/>
          </a:p>
        </p:txBody>
      </p:sp>
      <p:sp>
        <p:nvSpPr>
          <p:cNvPr id="46087" name="Text Box 26"/>
          <p:cNvSpPr txBox="1">
            <a:spLocks noChangeArrowheads="1"/>
          </p:cNvSpPr>
          <p:nvPr/>
        </p:nvSpPr>
        <p:spPr bwMode="auto">
          <a:xfrm>
            <a:off x="5678488" y="3097213"/>
            <a:ext cx="1343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t>x</a:t>
            </a:r>
            <a:endParaRPr lang="en-US" altLang="en-US" sz="2400" i="1"/>
          </a:p>
        </p:txBody>
      </p:sp>
      <p:sp>
        <p:nvSpPr>
          <p:cNvPr id="46088" name="AutoShape 27"/>
          <p:cNvSpPr>
            <a:spLocks noChangeArrowheads="1"/>
          </p:cNvSpPr>
          <p:nvPr/>
        </p:nvSpPr>
        <p:spPr bwMode="auto">
          <a:xfrm>
            <a:off x="1439863" y="4435475"/>
            <a:ext cx="3965575" cy="255588"/>
          </a:xfrm>
          <a:prstGeom prst="rightArrow">
            <a:avLst>
              <a:gd name="adj1" fmla="val 50000"/>
              <a:gd name="adj2" fmla="val 38788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nvGrpSpPr>
          <p:cNvPr id="46089" name="Group 32"/>
          <p:cNvGrpSpPr>
            <a:grpSpLocks/>
          </p:cNvGrpSpPr>
          <p:nvPr/>
        </p:nvGrpSpPr>
        <p:grpSpPr bwMode="auto">
          <a:xfrm rot="5400000" flipV="1">
            <a:off x="3292475" y="5087938"/>
            <a:ext cx="746125" cy="44450"/>
            <a:chOff x="1296" y="2163"/>
            <a:chExt cx="470" cy="28"/>
          </a:xfrm>
        </p:grpSpPr>
        <p:sp>
          <p:nvSpPr>
            <p:cNvPr id="46109" name="Line 33"/>
            <p:cNvSpPr>
              <a:spLocks noChangeShapeType="1"/>
            </p:cNvSpPr>
            <p:nvPr/>
          </p:nvSpPr>
          <p:spPr bwMode="auto">
            <a:xfrm>
              <a:off x="1296" y="2185"/>
              <a:ext cx="28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6110" name="Line 34"/>
            <p:cNvSpPr>
              <a:spLocks noChangeShapeType="1"/>
            </p:cNvSpPr>
            <p:nvPr/>
          </p:nvSpPr>
          <p:spPr bwMode="auto">
            <a:xfrm flipH="1">
              <a:off x="1640" y="2185"/>
              <a:ext cx="12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6111" name="Oval 35"/>
            <p:cNvSpPr>
              <a:spLocks noChangeArrowheads="1"/>
            </p:cNvSpPr>
            <p:nvPr/>
          </p:nvSpPr>
          <p:spPr bwMode="auto">
            <a:xfrm>
              <a:off x="1591" y="2163"/>
              <a:ext cx="28" cy="28"/>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grpSp>
        <p:nvGrpSpPr>
          <p:cNvPr id="46090" name="Group 45"/>
          <p:cNvGrpSpPr>
            <a:grpSpLocks/>
          </p:cNvGrpSpPr>
          <p:nvPr/>
        </p:nvGrpSpPr>
        <p:grpSpPr bwMode="auto">
          <a:xfrm rot="5400000">
            <a:off x="4149726" y="3679825"/>
            <a:ext cx="1250950" cy="47625"/>
            <a:chOff x="2140" y="2558"/>
            <a:chExt cx="788" cy="30"/>
          </a:xfrm>
        </p:grpSpPr>
        <p:sp>
          <p:nvSpPr>
            <p:cNvPr id="46102" name="Line 28"/>
            <p:cNvSpPr>
              <a:spLocks noChangeShapeType="1"/>
            </p:cNvSpPr>
            <p:nvPr/>
          </p:nvSpPr>
          <p:spPr bwMode="auto">
            <a:xfrm>
              <a:off x="2140" y="2575"/>
              <a:ext cx="18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6103" name="Line 29"/>
            <p:cNvSpPr>
              <a:spLocks noChangeShapeType="1"/>
            </p:cNvSpPr>
            <p:nvPr/>
          </p:nvSpPr>
          <p:spPr bwMode="auto">
            <a:xfrm flipH="1">
              <a:off x="2384" y="2575"/>
              <a:ext cx="12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6104" name="Oval 30"/>
            <p:cNvSpPr>
              <a:spLocks noChangeArrowheads="1"/>
            </p:cNvSpPr>
            <p:nvPr/>
          </p:nvSpPr>
          <p:spPr bwMode="auto">
            <a:xfrm>
              <a:off x="2335" y="2559"/>
              <a:ext cx="28" cy="28"/>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46105" name="Line 37"/>
            <p:cNvSpPr>
              <a:spLocks noChangeShapeType="1"/>
            </p:cNvSpPr>
            <p:nvPr/>
          </p:nvSpPr>
          <p:spPr bwMode="auto">
            <a:xfrm rot="10800000" flipV="1">
              <a:off x="2752" y="2576"/>
              <a:ext cx="1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6106" name="Line 38"/>
            <p:cNvSpPr>
              <a:spLocks noChangeShapeType="1"/>
            </p:cNvSpPr>
            <p:nvPr/>
          </p:nvSpPr>
          <p:spPr bwMode="auto">
            <a:xfrm rot="10800000" flipH="1" flipV="1">
              <a:off x="2564" y="2576"/>
              <a:ext cx="12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6107" name="Oval 39"/>
            <p:cNvSpPr>
              <a:spLocks noChangeArrowheads="1"/>
            </p:cNvSpPr>
            <p:nvPr/>
          </p:nvSpPr>
          <p:spPr bwMode="auto">
            <a:xfrm rot="10800000" flipV="1">
              <a:off x="2711" y="2560"/>
              <a:ext cx="28" cy="28"/>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46108" name="Oval 40"/>
            <p:cNvSpPr>
              <a:spLocks noChangeArrowheads="1"/>
            </p:cNvSpPr>
            <p:nvPr/>
          </p:nvSpPr>
          <p:spPr bwMode="auto">
            <a:xfrm rot="10800000" flipV="1">
              <a:off x="2523" y="2558"/>
              <a:ext cx="28" cy="2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grpSp>
        <p:nvGrpSpPr>
          <p:cNvPr id="46091" name="Group 41"/>
          <p:cNvGrpSpPr>
            <a:grpSpLocks/>
          </p:cNvGrpSpPr>
          <p:nvPr/>
        </p:nvGrpSpPr>
        <p:grpSpPr bwMode="auto">
          <a:xfrm rot="16200000" flipV="1">
            <a:off x="1698625" y="3694113"/>
            <a:ext cx="746125" cy="44450"/>
            <a:chOff x="1296" y="2163"/>
            <a:chExt cx="470" cy="28"/>
          </a:xfrm>
        </p:grpSpPr>
        <p:sp>
          <p:nvSpPr>
            <p:cNvPr id="46099" name="Line 42"/>
            <p:cNvSpPr>
              <a:spLocks noChangeShapeType="1"/>
            </p:cNvSpPr>
            <p:nvPr/>
          </p:nvSpPr>
          <p:spPr bwMode="auto">
            <a:xfrm>
              <a:off x="1296" y="2185"/>
              <a:ext cx="28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6100" name="Line 43"/>
            <p:cNvSpPr>
              <a:spLocks noChangeShapeType="1"/>
            </p:cNvSpPr>
            <p:nvPr/>
          </p:nvSpPr>
          <p:spPr bwMode="auto">
            <a:xfrm flipH="1">
              <a:off x="1640" y="2185"/>
              <a:ext cx="12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6101" name="Oval 44"/>
            <p:cNvSpPr>
              <a:spLocks noChangeArrowheads="1"/>
            </p:cNvSpPr>
            <p:nvPr/>
          </p:nvSpPr>
          <p:spPr bwMode="auto">
            <a:xfrm>
              <a:off x="1591" y="2163"/>
              <a:ext cx="28" cy="28"/>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
        <p:nvSpPr>
          <p:cNvPr id="46092" name="Rectangle 3"/>
          <p:cNvSpPr>
            <a:spLocks noGrp="1"/>
          </p:cNvSpPr>
          <p:nvPr>
            <p:ph type="body" sz="half" idx="1"/>
          </p:nvPr>
        </p:nvSpPr>
        <p:spPr>
          <a:xfrm>
            <a:off x="457200" y="1600200"/>
            <a:ext cx="8139113" cy="1231900"/>
          </a:xfrm>
        </p:spPr>
        <p:txBody>
          <a:bodyPr/>
          <a:lstStyle/>
          <a:p>
            <a:pPr eaLnBrk="1" hangingPunct="1"/>
            <a:r>
              <a:rPr lang="en-GB" altLang="en-US" sz="2800" smtClean="0"/>
              <a:t>Generic codim 2 Bifurcation diagram</a:t>
            </a:r>
          </a:p>
          <a:p>
            <a:pPr eaLnBrk="1" hangingPunct="1"/>
            <a:r>
              <a:rPr lang="en-GB" altLang="en-US" sz="2800" smtClean="0"/>
              <a:t>This is cusp bifurcation</a:t>
            </a:r>
            <a:endParaRPr lang="en-US" altLang="en-US" sz="2800" smtClean="0"/>
          </a:p>
        </p:txBody>
      </p:sp>
      <p:sp>
        <p:nvSpPr>
          <p:cNvPr id="46093" name="AutoShape 46"/>
          <p:cNvSpPr>
            <a:spLocks noChangeArrowheads="1"/>
          </p:cNvSpPr>
          <p:nvPr/>
        </p:nvSpPr>
        <p:spPr bwMode="auto">
          <a:xfrm>
            <a:off x="8440738" y="5222875"/>
            <a:ext cx="938212" cy="822325"/>
          </a:xfrm>
          <a:prstGeom prst="rightArrow">
            <a:avLst>
              <a:gd name="adj1" fmla="val 50000"/>
              <a:gd name="adj2" fmla="val 2852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t>r</a:t>
            </a:r>
            <a:endParaRPr lang="en-US" altLang="en-US" sz="2400" i="1"/>
          </a:p>
        </p:txBody>
      </p:sp>
      <p:pic>
        <p:nvPicPr>
          <p:cNvPr id="46094" name="Picture 28" descr="http://t1.gstatic.com/images?q=tbn:ANd9GcSwA8cXpKR9UYWoZK-0V7WoR0TIppnuG0tqSiIoDQrsfASkf_q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8" y="1203325"/>
            <a:ext cx="6388100"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bwMode="auto">
          <a:xfrm>
            <a:off x="890588" y="3863975"/>
            <a:ext cx="509587" cy="774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 name="Rectangle 28"/>
          <p:cNvSpPr/>
          <p:nvPr/>
        </p:nvSpPr>
        <p:spPr bwMode="auto">
          <a:xfrm>
            <a:off x="4443413" y="6026150"/>
            <a:ext cx="1343025" cy="1157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 name="Rectangle 29"/>
          <p:cNvSpPr/>
          <p:nvPr/>
        </p:nvSpPr>
        <p:spPr bwMode="auto">
          <a:xfrm>
            <a:off x="1981200" y="4256088"/>
            <a:ext cx="296863" cy="614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2" name="Rectangle 31"/>
          <p:cNvSpPr/>
          <p:nvPr/>
        </p:nvSpPr>
        <p:spPr bwMode="auto">
          <a:xfrm>
            <a:off x="6869113" y="2187575"/>
            <a:ext cx="1779587" cy="44180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79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p:txBody>
          <a:bodyPr/>
          <a:lstStyle/>
          <a:p>
            <a:pPr eaLnBrk="1" hangingPunct="1"/>
            <a:r>
              <a:rPr lang="en-GB" altLang="en-US" sz="4000" smtClean="0"/>
              <a:t>Alternative stable states are found in vary different ecosystems:</a:t>
            </a:r>
            <a:endParaRPr lang="en-US" altLang="en-US" sz="4000" smtClean="0"/>
          </a:p>
        </p:txBody>
      </p:sp>
      <p:sp>
        <p:nvSpPr>
          <p:cNvPr id="47107" name="Rectangle 3"/>
          <p:cNvSpPr>
            <a:spLocks noGrp="1"/>
          </p:cNvSpPr>
          <p:nvPr>
            <p:ph type="body" idx="1"/>
          </p:nvPr>
        </p:nvSpPr>
        <p:spPr/>
        <p:txBody>
          <a:bodyPr/>
          <a:lstStyle/>
          <a:p>
            <a:pPr eaLnBrk="1" hangingPunct="1"/>
            <a:r>
              <a:rPr lang="en-GB" altLang="en-US" smtClean="0"/>
              <a:t>Lakes </a:t>
            </a:r>
          </a:p>
          <a:p>
            <a:pPr eaLnBrk="1" hangingPunct="1"/>
            <a:r>
              <a:rPr lang="en-GB" altLang="en-US" smtClean="0"/>
              <a:t>Deserts</a:t>
            </a:r>
          </a:p>
          <a:p>
            <a:pPr eaLnBrk="1" hangingPunct="1"/>
            <a:r>
              <a:rPr lang="en-GB" altLang="en-US" smtClean="0"/>
              <a:t>Woodlands</a:t>
            </a:r>
          </a:p>
          <a:p>
            <a:pPr eaLnBrk="1" hangingPunct="1"/>
            <a:r>
              <a:rPr lang="en-GB" altLang="en-US" smtClean="0"/>
              <a:t>Fisheries</a:t>
            </a:r>
          </a:p>
          <a:p>
            <a:pPr eaLnBrk="1" hangingPunct="1"/>
            <a:r>
              <a:rPr lang="en-GB" altLang="en-US" smtClean="0"/>
              <a:t>Coral reefs</a:t>
            </a:r>
          </a:p>
          <a:p>
            <a:pPr eaLnBrk="1" hangingPunct="1"/>
            <a:endParaRPr lang="en-GB" altLang="en-US" smtClean="0"/>
          </a:p>
          <a:p>
            <a:pPr eaLnBrk="1" hangingPunct="1">
              <a:buFont typeface="Arial" panose="020B0604020202020204" pitchFamily="34" charset="0"/>
              <a:buNone/>
            </a:pPr>
            <a:r>
              <a:rPr lang="en-GB" altLang="en-US" smtClean="0"/>
              <a:t>See review Scheffer in Nature 2001</a:t>
            </a:r>
            <a:endParaRPr lang="en-US" altLang="en-US"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p:nvPr>
        </p:nvSpPr>
        <p:spPr/>
        <p:txBody>
          <a:bodyPr/>
          <a:lstStyle/>
          <a:p>
            <a:pPr eaLnBrk="1" hangingPunct="1"/>
            <a:r>
              <a:rPr lang="en-GB" altLang="en-US" smtClean="0"/>
              <a:t>Evidence</a:t>
            </a:r>
            <a:endParaRPr lang="en-US" altLang="en-US" smtClean="0"/>
          </a:p>
        </p:txBody>
      </p:sp>
      <p:sp>
        <p:nvSpPr>
          <p:cNvPr id="48131" name="Rectangle 3"/>
          <p:cNvSpPr>
            <a:spLocks noGrp="1"/>
          </p:cNvSpPr>
          <p:nvPr>
            <p:ph type="body" idx="1"/>
          </p:nvPr>
        </p:nvSpPr>
        <p:spPr/>
        <p:txBody>
          <a:bodyPr/>
          <a:lstStyle/>
          <a:p>
            <a:pPr eaLnBrk="1" hangingPunct="1">
              <a:lnSpc>
                <a:spcPct val="90000"/>
              </a:lnSpc>
            </a:pPr>
            <a:r>
              <a:rPr lang="en-GB" altLang="en-US" smtClean="0"/>
              <a:t>Although a compelling story, it is not universally accepted that the decline of coral reefs is caused by alternative stable states. </a:t>
            </a:r>
          </a:p>
          <a:p>
            <a:pPr eaLnBrk="1" hangingPunct="1">
              <a:lnSpc>
                <a:spcPct val="90000"/>
              </a:lnSpc>
            </a:pPr>
            <a:r>
              <a:rPr lang="en-GB" altLang="en-US" smtClean="0"/>
              <a:t>One of the problems that it is hard to show in a real ecosystem that there are multiple stable states</a:t>
            </a:r>
          </a:p>
          <a:p>
            <a:pPr eaLnBrk="1" hangingPunct="1">
              <a:lnSpc>
                <a:spcPct val="90000"/>
              </a:lnSpc>
            </a:pPr>
            <a:r>
              <a:rPr lang="en-GB" altLang="en-US" smtClean="0"/>
              <a:t>See See Mumby et al. Oikos (2013)</a:t>
            </a:r>
            <a:r>
              <a:rPr lang="en-US" altLang="en-US" smtClean="0"/>
              <a:t>, also </a:t>
            </a:r>
            <a:r>
              <a:rPr lang="en-GB" altLang="en-US" smtClean="0"/>
              <a:t>Dudgeon et al. MEPS (2011)</a:t>
            </a:r>
            <a:endParaRPr lang="en-US" altLang="en-US"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p:nvPr>
        </p:nvSpPr>
        <p:spPr/>
        <p:txBody>
          <a:bodyPr/>
          <a:lstStyle/>
          <a:p>
            <a:pPr eaLnBrk="1" hangingPunct="1"/>
            <a:r>
              <a:rPr lang="en-GB" altLang="en-US" smtClean="0"/>
              <a:t>Evidence</a:t>
            </a:r>
            <a:endParaRPr lang="en-US" altLang="en-US" smtClean="0"/>
          </a:p>
        </p:txBody>
      </p:sp>
      <p:sp>
        <p:nvSpPr>
          <p:cNvPr id="49155" name="Rectangle 3"/>
          <p:cNvSpPr>
            <a:spLocks noGrp="1"/>
          </p:cNvSpPr>
          <p:nvPr>
            <p:ph type="body" idx="1"/>
          </p:nvPr>
        </p:nvSpPr>
        <p:spPr/>
        <p:txBody>
          <a:bodyPr/>
          <a:lstStyle/>
          <a:p>
            <a:pPr eaLnBrk="1" hangingPunct="1"/>
            <a:r>
              <a:rPr lang="en-GB" altLang="en-US" sz="2800" smtClean="0"/>
              <a:t>In general, it is difficult to show this conclusively, as </a:t>
            </a:r>
          </a:p>
          <a:p>
            <a:pPr lvl="1" eaLnBrk="1" hangingPunct="1"/>
            <a:r>
              <a:rPr lang="en-GB" altLang="en-US" sz="2400" smtClean="0"/>
              <a:t>Catastrophic shifts are rare events</a:t>
            </a:r>
          </a:p>
          <a:p>
            <a:pPr lvl="1" eaLnBrk="1" hangingPunct="1"/>
            <a:r>
              <a:rPr lang="en-GB" altLang="en-US" sz="2400" smtClean="0"/>
              <a:t>Statistic methodology underdeveloped</a:t>
            </a:r>
          </a:p>
          <a:p>
            <a:pPr eaLnBrk="1" hangingPunct="1"/>
            <a:r>
              <a:rPr lang="en-GB" altLang="en-US" sz="2800" smtClean="0"/>
              <a:t>to demonstrate alternative stable states you need to</a:t>
            </a:r>
          </a:p>
          <a:p>
            <a:pPr lvl="1" eaLnBrk="1" hangingPunct="1"/>
            <a:r>
              <a:rPr lang="en-GB" altLang="en-US" sz="2400" smtClean="0"/>
              <a:t>Have repeated shifts</a:t>
            </a:r>
          </a:p>
          <a:p>
            <a:pPr lvl="1" eaLnBrk="1" hangingPunct="1"/>
            <a:r>
              <a:rPr lang="en-GB" altLang="en-US" sz="2400" smtClean="0"/>
              <a:t>Show it plausible there are alternative stable states (fit data using models)</a:t>
            </a:r>
          </a:p>
          <a:p>
            <a:pPr lvl="1" eaLnBrk="1" hangingPunct="1"/>
            <a:endParaRPr lang="en-US" altLang="en-US" sz="240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GB" altLang="en-US" smtClean="0"/>
              <a:t>Bee decline</a:t>
            </a:r>
          </a:p>
        </p:txBody>
      </p:sp>
      <p:sp>
        <p:nvSpPr>
          <p:cNvPr id="3" name="Content Placeholder 2"/>
          <p:cNvSpPr>
            <a:spLocks noGrp="1"/>
          </p:cNvSpPr>
          <p:nvPr>
            <p:ph idx="1"/>
          </p:nvPr>
        </p:nvSpPr>
        <p:spPr>
          <a:xfrm>
            <a:off x="603250" y="1625600"/>
            <a:ext cx="7772400" cy="4114800"/>
          </a:xfrm>
        </p:spPr>
        <p:txBody>
          <a:bodyPr/>
          <a:lstStyle/>
          <a:p>
            <a:pPr>
              <a:defRPr/>
            </a:pPr>
            <a:r>
              <a:rPr lang="en-GB" dirty="0" smtClean="0"/>
              <a:t> Insects pollinate </a:t>
            </a:r>
            <a:r>
              <a:rPr lang="en-GB" dirty="0"/>
              <a:t>about 75% of crop species </a:t>
            </a:r>
            <a:r>
              <a:rPr lang="en-GB" dirty="0" smtClean="0"/>
              <a:t>and enable </a:t>
            </a:r>
            <a:r>
              <a:rPr lang="en-GB" dirty="0"/>
              <a:t>reproduction in up to 94% of wild flowering </a:t>
            </a:r>
            <a:r>
              <a:rPr lang="en-GB" dirty="0" smtClean="0"/>
              <a:t>plants</a:t>
            </a:r>
          </a:p>
          <a:p>
            <a:pPr>
              <a:defRPr/>
            </a:pPr>
            <a:r>
              <a:rPr lang="en-GB" dirty="0" smtClean="0"/>
              <a:t>One in 3 mouthfuls of food</a:t>
            </a:r>
          </a:p>
          <a:p>
            <a:pPr marL="0" indent="0">
              <a:buFontTx/>
              <a:buNone/>
              <a:defRPr/>
            </a:pPr>
            <a:r>
              <a:rPr lang="en-GB" dirty="0"/>
              <a:t> </a:t>
            </a:r>
            <a:r>
              <a:rPr lang="en-GB" dirty="0" smtClean="0"/>
              <a:t>  depends on bee pollination</a:t>
            </a:r>
          </a:p>
        </p:txBody>
      </p:sp>
      <p:pic>
        <p:nvPicPr>
          <p:cNvPr id="50180" name="Picture 7" descr="https://encrypted-tbn3.gstatic.com/images?q=tbn:ANd9GcT5LS_ZLwS5lSjMX2mIj0SiRbD0IkoO_2LXNJ5xodjBfWU7OW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4288" y="4956175"/>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p:txBody>
          <a:bodyPr/>
          <a:lstStyle/>
          <a:p>
            <a:pPr eaLnBrk="1" hangingPunct="1"/>
            <a:r>
              <a:rPr lang="en-GB" altLang="en-US" smtClean="0"/>
              <a:t>Coral Reefs</a:t>
            </a:r>
            <a:endParaRPr lang="en-US" altLang="en-US" smtClean="0"/>
          </a:p>
        </p:txBody>
      </p:sp>
      <p:sp>
        <p:nvSpPr>
          <p:cNvPr id="8195" name="Rectangle 3"/>
          <p:cNvSpPr>
            <a:spLocks noGrp="1"/>
          </p:cNvSpPr>
          <p:nvPr>
            <p:ph type="body" idx="1"/>
          </p:nvPr>
        </p:nvSpPr>
        <p:spPr>
          <a:xfrm>
            <a:off x="457200" y="1600200"/>
            <a:ext cx="3421063" cy="4525963"/>
          </a:xfrm>
        </p:spPr>
        <p:txBody>
          <a:bodyPr/>
          <a:lstStyle/>
          <a:p>
            <a:pPr eaLnBrk="1" hangingPunct="1"/>
            <a:r>
              <a:rPr lang="en-GB" altLang="en-US" smtClean="0"/>
              <a:t>Coral reefs are highly diverse both in terms of corals as in other marine animals</a:t>
            </a: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6738" y="2032000"/>
            <a:ext cx="244792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850" y="1928813"/>
            <a:ext cx="4416425"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GB" altLang="en-US" smtClean="0"/>
              <a:t>Bee decline</a:t>
            </a:r>
          </a:p>
        </p:txBody>
      </p:sp>
      <p:sp>
        <p:nvSpPr>
          <p:cNvPr id="51203" name="Content Placeholder 2"/>
          <p:cNvSpPr>
            <a:spLocks noGrp="1"/>
          </p:cNvSpPr>
          <p:nvPr>
            <p:ph idx="1"/>
          </p:nvPr>
        </p:nvSpPr>
        <p:spPr>
          <a:xfrm>
            <a:off x="603250" y="1625600"/>
            <a:ext cx="8050213" cy="4114800"/>
          </a:xfrm>
        </p:spPr>
        <p:txBody>
          <a:bodyPr/>
          <a:lstStyle/>
          <a:p>
            <a:r>
              <a:rPr lang="en-GB" altLang="en-US" smtClean="0"/>
              <a:t> Pollinators are declining in many regions:</a:t>
            </a:r>
          </a:p>
          <a:p>
            <a:r>
              <a:rPr lang="en-GB" altLang="en-US" smtClean="0"/>
              <a:t>USA: 59% loss of colonies 1947-2005</a:t>
            </a:r>
          </a:p>
          <a:p>
            <a:r>
              <a:rPr lang="en-GB" altLang="en-US" smtClean="0"/>
              <a:t>Central Europe: 25% loss   1985-2005</a:t>
            </a:r>
          </a:p>
          <a:p>
            <a:r>
              <a:rPr lang="en-GB" altLang="en-US" smtClean="0"/>
              <a:t>UK: 10 of the 16 bumblebee species are declining, 6 are  stable/increasing</a:t>
            </a:r>
          </a:p>
          <a:p>
            <a:endParaRPr lang="en-GB" altLang="en-US" smtClean="0"/>
          </a:p>
        </p:txBody>
      </p:sp>
      <p:pic>
        <p:nvPicPr>
          <p:cNvPr id="51204" name="Picture 2" descr="Bumblebee: there are many wild plants that can be pollinated only by the bumbleb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5159375"/>
            <a:ext cx="2674937"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685800" y="500063"/>
            <a:ext cx="7772400" cy="1143000"/>
          </a:xfrm>
        </p:spPr>
        <p:txBody>
          <a:bodyPr/>
          <a:lstStyle/>
          <a:p>
            <a:r>
              <a:rPr lang="en-GB" altLang="en-US" smtClean="0"/>
              <a:t>Bee decline</a:t>
            </a:r>
          </a:p>
        </p:txBody>
      </p:sp>
      <p:sp>
        <p:nvSpPr>
          <p:cNvPr id="53251" name="Content Placeholder 2"/>
          <p:cNvSpPr>
            <a:spLocks noGrp="1"/>
          </p:cNvSpPr>
          <p:nvPr>
            <p:ph idx="1"/>
          </p:nvPr>
        </p:nvSpPr>
        <p:spPr>
          <a:xfrm>
            <a:off x="603250" y="1506538"/>
            <a:ext cx="7772400" cy="4114800"/>
          </a:xfrm>
        </p:spPr>
        <p:txBody>
          <a:bodyPr/>
          <a:lstStyle/>
          <a:p>
            <a:r>
              <a:rPr lang="en-GB" altLang="en-US" smtClean="0"/>
              <a:t> The reasons for bee decline are unclear and hotly debated. </a:t>
            </a:r>
          </a:p>
          <a:p>
            <a:r>
              <a:rPr lang="en-GB" altLang="en-US" smtClean="0"/>
              <a:t>Parasites, diseases, land use, invasive species, climate change and pesticide use have all been suggested as causes</a:t>
            </a:r>
          </a:p>
          <a:p>
            <a:r>
              <a:rPr lang="en-GB" altLang="en-US" smtClean="0"/>
              <a:t>None has been identified as a sole cause.</a:t>
            </a:r>
          </a:p>
          <a:p>
            <a:endParaRPr lang="en-GB" altLang="en-US" smtClean="0"/>
          </a:p>
        </p:txBody>
      </p:sp>
      <p:pic>
        <p:nvPicPr>
          <p:cNvPr id="53252" name="Picture 2" descr="http://bombus.org.ua/?img=1&amp;id=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038" y="4686300"/>
            <a:ext cx="252095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en-US" smtClean="0"/>
              <a:t>Why the cause of bee decline is so difficult to find</a:t>
            </a:r>
          </a:p>
        </p:txBody>
      </p:sp>
      <p:sp>
        <p:nvSpPr>
          <p:cNvPr id="54275" name="Content Placeholder 2"/>
          <p:cNvSpPr>
            <a:spLocks noGrp="1"/>
          </p:cNvSpPr>
          <p:nvPr>
            <p:ph idx="1"/>
          </p:nvPr>
        </p:nvSpPr>
        <p:spPr/>
        <p:txBody>
          <a:bodyPr/>
          <a:lstStyle/>
          <a:p>
            <a:pPr eaLnBrk="1" hangingPunct="1"/>
            <a:endParaRPr lang="en-US" altLang="en-US" smtClean="0"/>
          </a:p>
        </p:txBody>
      </p:sp>
      <p:pic>
        <p:nvPicPr>
          <p:cNvPr id="542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25" y="1860550"/>
            <a:ext cx="7935913" cy="388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277" name="TextBox 1"/>
          <p:cNvSpPr txBox="1">
            <a:spLocks noChangeArrowheads="1"/>
          </p:cNvSpPr>
          <p:nvPr/>
        </p:nvSpPr>
        <p:spPr bwMode="auto">
          <a:xfrm>
            <a:off x="4257675" y="6415088"/>
            <a:ext cx="6059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Cox-Foster et al. Science (2007): 318, 283-287 </a:t>
            </a:r>
          </a:p>
        </p:txBody>
      </p:sp>
      <p:sp>
        <p:nvSpPr>
          <p:cNvPr id="4" name="Rectangle 3"/>
          <p:cNvSpPr/>
          <p:nvPr/>
        </p:nvSpPr>
        <p:spPr>
          <a:xfrm>
            <a:off x="109538" y="4803775"/>
            <a:ext cx="8856662"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 name="TextBox 2"/>
          <p:cNvSpPr txBox="1"/>
          <p:nvPr/>
        </p:nvSpPr>
        <p:spPr>
          <a:xfrm>
            <a:off x="404813" y="5416550"/>
            <a:ext cx="8553450" cy="461963"/>
          </a:xfrm>
          <a:prstGeom prst="rect">
            <a:avLst/>
          </a:prstGeom>
          <a:noFill/>
        </p:spPr>
        <p:txBody>
          <a:bodyPr>
            <a:spAutoFit/>
          </a:bodyPr>
          <a:lstStyle/>
          <a:p>
            <a:pPr eaLnBrk="1" hangingPunct="1">
              <a:defRPr/>
            </a:pPr>
            <a:r>
              <a:rPr lang="en-GB" dirty="0">
                <a:latin typeface="+mn-lt"/>
              </a:rPr>
              <a:t>Prevalence of 4 diseases in collapsing colonies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endParaRPr lang="en-US" altLang="en-US" smtClean="0"/>
          </a:p>
        </p:txBody>
      </p:sp>
      <p:sp>
        <p:nvSpPr>
          <p:cNvPr id="56323" name="Content Placeholder 2"/>
          <p:cNvSpPr>
            <a:spLocks noGrp="1"/>
          </p:cNvSpPr>
          <p:nvPr>
            <p:ph idx="1"/>
          </p:nvPr>
        </p:nvSpPr>
        <p:spPr/>
        <p:txBody>
          <a:bodyPr/>
          <a:lstStyle/>
          <a:p>
            <a:endParaRPr lang="en-US" altLang="en-US" smtClean="0"/>
          </a:p>
        </p:txBody>
      </p:sp>
      <p:pic>
        <p:nvPicPr>
          <p:cNvPr id="563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395288"/>
            <a:ext cx="8210550" cy="9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endParaRPr lang="en-US" altLang="en-US" smtClean="0"/>
          </a:p>
        </p:txBody>
      </p:sp>
      <p:sp>
        <p:nvSpPr>
          <p:cNvPr id="58371" name="Content Placeholder 2"/>
          <p:cNvSpPr>
            <a:spLocks noGrp="1"/>
          </p:cNvSpPr>
          <p:nvPr>
            <p:ph idx="1"/>
          </p:nvPr>
        </p:nvSpPr>
        <p:spPr/>
        <p:txBody>
          <a:bodyPr/>
          <a:lstStyle/>
          <a:p>
            <a:endParaRPr lang="en-US" altLang="en-US" smtClean="0"/>
          </a:p>
        </p:txBody>
      </p:sp>
      <p:pic>
        <p:nvPicPr>
          <p:cNvPr id="583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4408488"/>
            <a:ext cx="9218613" cy="1026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3" name="TextBox 4"/>
          <p:cNvSpPr txBox="1">
            <a:spLocks noChangeArrowheads="1"/>
          </p:cNvSpPr>
          <p:nvPr/>
        </p:nvSpPr>
        <p:spPr bwMode="auto">
          <a:xfrm>
            <a:off x="4257675" y="1309688"/>
            <a:ext cx="6059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Nature, 16/10/2013 highlights a paper:  </a:t>
            </a: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685800" y="404813"/>
            <a:ext cx="7772400" cy="1143000"/>
          </a:xfrm>
        </p:spPr>
        <p:txBody>
          <a:bodyPr/>
          <a:lstStyle/>
          <a:p>
            <a:r>
              <a:rPr lang="en-GB" altLang="en-US" smtClean="0"/>
              <a:t>Effects of exposure of sublethal pesticides</a:t>
            </a:r>
          </a:p>
        </p:txBody>
      </p:sp>
      <p:sp>
        <p:nvSpPr>
          <p:cNvPr id="60419" name="Content Placeholder 2"/>
          <p:cNvSpPr>
            <a:spLocks noGrp="1"/>
          </p:cNvSpPr>
          <p:nvPr>
            <p:ph idx="1"/>
          </p:nvPr>
        </p:nvSpPr>
        <p:spPr>
          <a:xfrm>
            <a:off x="349250" y="1981200"/>
            <a:ext cx="8478838" cy="4114800"/>
          </a:xfrm>
        </p:spPr>
        <p:txBody>
          <a:bodyPr/>
          <a:lstStyle/>
          <a:p>
            <a:r>
              <a:rPr lang="en-GB" altLang="en-US" smtClean="0"/>
              <a:t>A number of models were made. One of the models has a death rate that has positive density dependence</a:t>
            </a:r>
          </a:p>
          <a:p>
            <a:r>
              <a:rPr lang="en-GB" altLang="en-US" smtClean="0"/>
              <a:t>The positive density dependence reflects that larger colonies survive better because these colonies function better (e.g forage better, are better at temperature control, hygiene, etc.)</a:t>
            </a:r>
          </a:p>
          <a:p>
            <a:r>
              <a:rPr lang="en-GB" altLang="en-US" smtClean="0"/>
              <a:t>This creates alternative stable states</a:t>
            </a:r>
          </a:p>
        </p:txBody>
      </p:sp>
      <p:sp>
        <p:nvSpPr>
          <p:cNvPr id="60420" name="TextBox 4"/>
          <p:cNvSpPr txBox="1">
            <a:spLocks noChangeArrowheads="1"/>
          </p:cNvSpPr>
          <p:nvPr/>
        </p:nvSpPr>
        <p:spPr bwMode="auto">
          <a:xfrm>
            <a:off x="4271963" y="6551613"/>
            <a:ext cx="605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685800" y="404813"/>
            <a:ext cx="7772400" cy="1143000"/>
          </a:xfrm>
        </p:spPr>
        <p:txBody>
          <a:bodyPr/>
          <a:lstStyle/>
          <a:p>
            <a:r>
              <a:rPr lang="en-GB" altLang="en-US" smtClean="0"/>
              <a:t>Effects of exposure of sublethal pesticides</a:t>
            </a:r>
          </a:p>
        </p:txBody>
      </p:sp>
      <p:sp>
        <p:nvSpPr>
          <p:cNvPr id="61443" name="TextBox 4"/>
          <p:cNvSpPr txBox="1">
            <a:spLocks noChangeArrowheads="1"/>
          </p:cNvSpPr>
          <p:nvPr/>
        </p:nvSpPr>
        <p:spPr bwMode="auto">
          <a:xfrm>
            <a:off x="4271963" y="6551613"/>
            <a:ext cx="605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pic>
        <p:nvPicPr>
          <p:cNvPr id="614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88" y="1743075"/>
            <a:ext cx="5487987"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bwMode="auto">
          <a:xfrm>
            <a:off x="4800600" y="3776663"/>
            <a:ext cx="434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defRPr/>
            </a:pPr>
            <a:r>
              <a:rPr lang="en-GB" sz="2800" kern="0" dirty="0" smtClean="0"/>
              <a:t>S: healthy bees</a:t>
            </a:r>
          </a:p>
          <a:p>
            <a:pPr marL="0" indent="0">
              <a:buFontTx/>
              <a:buNone/>
              <a:defRPr/>
            </a:pPr>
            <a:r>
              <a:rPr lang="en-GB" sz="2800" kern="0" dirty="0" smtClean="0"/>
              <a:t>I: bees impaired by pesticide</a:t>
            </a:r>
          </a:p>
          <a:p>
            <a:pPr marL="0" indent="0">
              <a:buFontTx/>
              <a:buNone/>
              <a:defRPr/>
            </a:pPr>
            <a:r>
              <a:rPr lang="en-GB" sz="2800" kern="0" dirty="0" smtClean="0"/>
              <a:t>N:S+cI: effective colony size</a:t>
            </a:r>
          </a:p>
          <a:p>
            <a:pPr marL="0" indent="0">
              <a:buFontTx/>
              <a:buNone/>
              <a:defRPr/>
            </a:pPr>
            <a:r>
              <a:rPr lang="en-GB" sz="2800" kern="0" dirty="0" smtClean="0"/>
              <a:t>Note: per capita death rate density dependent.</a:t>
            </a:r>
            <a:endParaRPr lang="en-GB" sz="2800" kern="0" dirty="0"/>
          </a:p>
        </p:txBody>
      </p:sp>
      <p:sp>
        <p:nvSpPr>
          <p:cNvPr id="61446" name="Content Placeholder 1"/>
          <p:cNvSpPr>
            <a:spLocks noGrp="1"/>
          </p:cNvSpPr>
          <p:nvPr>
            <p:ph idx="1"/>
          </p:nvPr>
        </p:nvSpPr>
        <p:spPr/>
        <p:txBody>
          <a:bodyPr/>
          <a:lstStyle/>
          <a:p>
            <a:endParaRPr lang="en-US" altLang="en-US" smtClean="0"/>
          </a:p>
        </p:txBody>
      </p:sp>
      <p:grpSp>
        <p:nvGrpSpPr>
          <p:cNvPr id="21" name="Group 20"/>
          <p:cNvGrpSpPr>
            <a:grpSpLocks/>
          </p:cNvGrpSpPr>
          <p:nvPr/>
        </p:nvGrpSpPr>
        <p:grpSpPr bwMode="auto">
          <a:xfrm>
            <a:off x="814388" y="2011363"/>
            <a:ext cx="3973512" cy="2241550"/>
            <a:chOff x="814630" y="2011680"/>
            <a:chExt cx="3973483" cy="2240585"/>
          </a:xfrm>
        </p:grpSpPr>
        <p:sp>
          <p:nvSpPr>
            <p:cNvPr id="3" name="Oval 2"/>
            <p:cNvSpPr/>
            <p:nvPr/>
          </p:nvSpPr>
          <p:spPr>
            <a:xfrm>
              <a:off x="1629011" y="2011680"/>
              <a:ext cx="531809" cy="3982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1459" name="TextBox 3"/>
            <p:cNvSpPr txBox="1">
              <a:spLocks noChangeArrowheads="1"/>
            </p:cNvSpPr>
            <p:nvPr/>
          </p:nvSpPr>
          <p:spPr bwMode="auto">
            <a:xfrm>
              <a:off x="814630" y="3790600"/>
              <a:ext cx="3973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birth</a:t>
              </a:r>
            </a:p>
          </p:txBody>
        </p:sp>
      </p:grpSp>
      <p:grpSp>
        <p:nvGrpSpPr>
          <p:cNvPr id="6" name="Group 5"/>
          <p:cNvGrpSpPr>
            <a:grpSpLocks/>
          </p:cNvGrpSpPr>
          <p:nvPr/>
        </p:nvGrpSpPr>
        <p:grpSpPr bwMode="auto">
          <a:xfrm>
            <a:off x="817563" y="1814513"/>
            <a:ext cx="3973512" cy="2840037"/>
            <a:chOff x="817405" y="1814955"/>
            <a:chExt cx="3973483" cy="2839085"/>
          </a:xfrm>
        </p:grpSpPr>
        <p:sp>
          <p:nvSpPr>
            <p:cNvPr id="61456" name="TextBox 12"/>
            <p:cNvSpPr txBox="1">
              <a:spLocks noChangeArrowheads="1"/>
            </p:cNvSpPr>
            <p:nvPr/>
          </p:nvSpPr>
          <p:spPr bwMode="auto">
            <a:xfrm>
              <a:off x="817405" y="4192375"/>
              <a:ext cx="3973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death</a:t>
              </a:r>
            </a:p>
          </p:txBody>
        </p:sp>
        <p:sp>
          <p:nvSpPr>
            <p:cNvPr id="16" name="Oval 15"/>
            <p:cNvSpPr/>
            <p:nvPr/>
          </p:nvSpPr>
          <p:spPr>
            <a:xfrm>
              <a:off x="2363619" y="1814955"/>
              <a:ext cx="1427152" cy="16425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grpSp>
        <p:nvGrpSpPr>
          <p:cNvPr id="9" name="Group 8"/>
          <p:cNvGrpSpPr>
            <a:grpSpLocks/>
          </p:cNvGrpSpPr>
          <p:nvPr/>
        </p:nvGrpSpPr>
        <p:grpSpPr bwMode="auto">
          <a:xfrm>
            <a:off x="820738" y="2014538"/>
            <a:ext cx="3973512" cy="3074987"/>
            <a:chOff x="820180" y="2014455"/>
            <a:chExt cx="3973483" cy="3074610"/>
          </a:xfrm>
        </p:grpSpPr>
        <p:sp>
          <p:nvSpPr>
            <p:cNvPr id="61453" name="TextBox 13"/>
            <p:cNvSpPr txBox="1">
              <a:spLocks noChangeArrowheads="1"/>
            </p:cNvSpPr>
            <p:nvPr/>
          </p:nvSpPr>
          <p:spPr bwMode="auto">
            <a:xfrm>
              <a:off x="820180" y="4627400"/>
              <a:ext cx="3973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impairment</a:t>
              </a:r>
            </a:p>
          </p:txBody>
        </p:sp>
        <p:sp>
          <p:nvSpPr>
            <p:cNvPr id="17" name="Oval 16"/>
            <p:cNvSpPr/>
            <p:nvPr/>
          </p:nvSpPr>
          <p:spPr>
            <a:xfrm>
              <a:off x="4025319" y="2014455"/>
              <a:ext cx="533396" cy="3984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8" name="Oval 17"/>
            <p:cNvSpPr/>
            <p:nvPr/>
          </p:nvSpPr>
          <p:spPr>
            <a:xfrm>
              <a:off x="1567887" y="2765250"/>
              <a:ext cx="531809" cy="3984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grpSp>
        <p:nvGrpSpPr>
          <p:cNvPr id="10" name="Group 9"/>
          <p:cNvGrpSpPr>
            <a:grpSpLocks/>
          </p:cNvGrpSpPr>
          <p:nvPr/>
        </p:nvGrpSpPr>
        <p:grpSpPr bwMode="auto">
          <a:xfrm>
            <a:off x="817563" y="2779713"/>
            <a:ext cx="3973512" cy="2755900"/>
            <a:chOff x="817405" y="2779205"/>
            <a:chExt cx="3973483" cy="2755960"/>
          </a:xfrm>
        </p:grpSpPr>
        <p:sp>
          <p:nvSpPr>
            <p:cNvPr id="61451" name="TextBox 14"/>
            <p:cNvSpPr txBox="1">
              <a:spLocks noChangeArrowheads="1"/>
            </p:cNvSpPr>
            <p:nvPr/>
          </p:nvSpPr>
          <p:spPr bwMode="auto">
            <a:xfrm>
              <a:off x="817405" y="5073500"/>
              <a:ext cx="3973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death through pesticide</a:t>
              </a:r>
            </a:p>
          </p:txBody>
        </p:sp>
        <p:sp>
          <p:nvSpPr>
            <p:cNvPr id="20" name="Oval 19"/>
            <p:cNvSpPr/>
            <p:nvPr/>
          </p:nvSpPr>
          <p:spPr>
            <a:xfrm>
              <a:off x="3892370" y="2779205"/>
              <a:ext cx="533396" cy="3984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
          <p:cNvSpPr>
            <a:spLocks noGrp="1" noChangeArrowheads="1"/>
          </p:cNvSpPr>
          <p:nvPr>
            <p:ph type="title"/>
          </p:nvPr>
        </p:nvSpPr>
        <p:spPr>
          <a:xfrm>
            <a:off x="425450" y="419100"/>
            <a:ext cx="8228013" cy="723900"/>
          </a:xfrm>
        </p:spPr>
        <p:txBody>
          <a:bodyPr tIns="12801"/>
          <a:lstStyle/>
          <a:p>
            <a:pPr eaLnBrk="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GB" altLang="en-US" smtClean="0"/>
              <a:t>Colony dynamics</a:t>
            </a:r>
          </a:p>
        </p:txBody>
      </p:sp>
      <p:pic>
        <p:nvPicPr>
          <p:cNvPr id="624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270000"/>
            <a:ext cx="8353425"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246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2469" name="TextBox 9"/>
          <p:cNvSpPr txBox="1">
            <a:spLocks noChangeArrowheads="1"/>
          </p:cNvSpPr>
          <p:nvPr/>
        </p:nvSpPr>
        <p:spPr bwMode="auto">
          <a:xfrm>
            <a:off x="5322888" y="6551613"/>
            <a:ext cx="605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grpSp>
        <p:nvGrpSpPr>
          <p:cNvPr id="5" name="Group 4"/>
          <p:cNvGrpSpPr>
            <a:grpSpLocks/>
          </p:cNvGrpSpPr>
          <p:nvPr/>
        </p:nvGrpSpPr>
        <p:grpSpPr bwMode="auto">
          <a:xfrm>
            <a:off x="4803775" y="300038"/>
            <a:ext cx="287338" cy="5418137"/>
            <a:chOff x="4926842" y="313899"/>
            <a:chExt cx="286603" cy="5418161"/>
          </a:xfrm>
        </p:grpSpPr>
        <p:cxnSp>
          <p:nvCxnSpPr>
            <p:cNvPr id="3" name="Straight Connector 2"/>
            <p:cNvCxnSpPr/>
            <p:nvPr/>
          </p:nvCxnSpPr>
          <p:spPr>
            <a:xfrm flipH="1">
              <a:off x="5050350" y="313899"/>
              <a:ext cx="39586" cy="5418161"/>
            </a:xfrm>
            <a:prstGeom prst="line">
              <a:avLst/>
            </a:prstGeom>
            <a:ln w="539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4926842" y="2566571"/>
              <a:ext cx="286603" cy="2317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sp>
        <p:nvSpPr>
          <p:cNvPr id="6" name="Down Arrow 5"/>
          <p:cNvSpPr/>
          <p:nvPr/>
        </p:nvSpPr>
        <p:spPr>
          <a:xfrm>
            <a:off x="4694238" y="3505200"/>
            <a:ext cx="485775"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2" name="Down Arrow 11"/>
          <p:cNvSpPr/>
          <p:nvPr/>
        </p:nvSpPr>
        <p:spPr>
          <a:xfrm rot="10800000">
            <a:off x="4724400" y="1435100"/>
            <a:ext cx="484188" cy="612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685800" y="404813"/>
            <a:ext cx="7772400" cy="1143000"/>
          </a:xfrm>
        </p:spPr>
        <p:txBody>
          <a:bodyPr/>
          <a:lstStyle/>
          <a:p>
            <a:r>
              <a:rPr lang="en-GB" altLang="en-US" smtClean="0"/>
              <a:t>Effects of exposure of sublethal pesticides</a:t>
            </a:r>
          </a:p>
        </p:txBody>
      </p:sp>
      <p:sp>
        <p:nvSpPr>
          <p:cNvPr id="64515" name="Content Placeholder 2"/>
          <p:cNvSpPr>
            <a:spLocks noGrp="1"/>
          </p:cNvSpPr>
          <p:nvPr>
            <p:ph idx="1"/>
          </p:nvPr>
        </p:nvSpPr>
        <p:spPr>
          <a:xfrm>
            <a:off x="685800" y="1995488"/>
            <a:ext cx="3681413" cy="4114800"/>
          </a:xfrm>
        </p:spPr>
        <p:txBody>
          <a:bodyPr/>
          <a:lstStyle/>
          <a:p>
            <a:r>
              <a:rPr lang="en-GB" altLang="en-US" smtClean="0"/>
              <a:t>Colonies were exposed to sublethal pesticide doses (blue). Control (grey) colonies do not fail</a:t>
            </a:r>
          </a:p>
        </p:txBody>
      </p:sp>
      <p:pic>
        <p:nvPicPr>
          <p:cNvPr id="645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475" y="1638300"/>
            <a:ext cx="3905250"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7" name="TextBox 4"/>
          <p:cNvSpPr txBox="1">
            <a:spLocks noChangeArrowheads="1"/>
          </p:cNvSpPr>
          <p:nvPr/>
        </p:nvSpPr>
        <p:spPr bwMode="auto">
          <a:xfrm>
            <a:off x="5322888" y="6537325"/>
            <a:ext cx="6059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685800" y="404813"/>
            <a:ext cx="7772400" cy="1143000"/>
          </a:xfrm>
        </p:spPr>
        <p:txBody>
          <a:bodyPr/>
          <a:lstStyle/>
          <a:p>
            <a:r>
              <a:rPr lang="en-GB" altLang="en-US" smtClean="0"/>
              <a:t>Effects of exposure of sublethal pesticides</a:t>
            </a:r>
          </a:p>
        </p:txBody>
      </p:sp>
      <p:sp>
        <p:nvSpPr>
          <p:cNvPr id="65539" name="Content Placeholder 2"/>
          <p:cNvSpPr>
            <a:spLocks noGrp="1"/>
          </p:cNvSpPr>
          <p:nvPr>
            <p:ph idx="1"/>
          </p:nvPr>
        </p:nvSpPr>
        <p:spPr>
          <a:xfrm>
            <a:off x="685800" y="1981200"/>
            <a:ext cx="3681413" cy="4114800"/>
          </a:xfrm>
        </p:spPr>
        <p:txBody>
          <a:bodyPr/>
          <a:lstStyle/>
          <a:p>
            <a:r>
              <a:rPr lang="en-GB" altLang="en-US" smtClean="0"/>
              <a:t>This model (blue line) fits the data best, and better than a model with a linear death rate</a:t>
            </a:r>
          </a:p>
          <a:p>
            <a:r>
              <a:rPr lang="en-GB" altLang="en-US" smtClean="0"/>
              <a:t>Note: as the colony declines the total death rate increases</a:t>
            </a:r>
          </a:p>
        </p:txBody>
      </p:sp>
      <p:sp>
        <p:nvSpPr>
          <p:cNvPr id="65540" name="TextBox 4"/>
          <p:cNvSpPr txBox="1">
            <a:spLocks noChangeArrowheads="1"/>
          </p:cNvSpPr>
          <p:nvPr/>
        </p:nvSpPr>
        <p:spPr bwMode="auto">
          <a:xfrm>
            <a:off x="4271963" y="6551613"/>
            <a:ext cx="605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pic>
        <p:nvPicPr>
          <p:cNvPr id="655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488" y="1739900"/>
            <a:ext cx="3652837" cy="477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p:txBody>
          <a:bodyPr/>
          <a:lstStyle/>
          <a:p>
            <a:pPr eaLnBrk="1" hangingPunct="1"/>
            <a:endParaRPr lang="en-US" altLang="en-US" smtClean="0"/>
          </a:p>
        </p:txBody>
      </p:sp>
      <p:sp>
        <p:nvSpPr>
          <p:cNvPr id="9219" name="Rectangle 3"/>
          <p:cNvSpPr>
            <a:spLocks noGrp="1"/>
          </p:cNvSpPr>
          <p:nvPr>
            <p:ph type="body" idx="1"/>
          </p:nvPr>
        </p:nvSpPr>
        <p:spPr/>
        <p:txBody>
          <a:bodyPr/>
          <a:lstStyle/>
          <a:p>
            <a:pPr eaLnBrk="1" hangingPunct="1"/>
            <a:endParaRPr lang="en-US" altLang="en-US" smtClean="0"/>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338"/>
            <a:ext cx="4824413"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26988"/>
            <a:ext cx="4800600" cy="3600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17925"/>
            <a:ext cx="3906838" cy="291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3298825"/>
            <a:ext cx="4787900"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75" y="3300413"/>
            <a:ext cx="4435475"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685800" y="404813"/>
            <a:ext cx="7772400" cy="1143000"/>
          </a:xfrm>
        </p:spPr>
        <p:txBody>
          <a:bodyPr/>
          <a:lstStyle/>
          <a:p>
            <a:r>
              <a:rPr lang="en-GB" altLang="en-US" smtClean="0"/>
              <a:t>Effects of exposure of sublethal pesticides</a:t>
            </a:r>
          </a:p>
        </p:txBody>
      </p:sp>
      <p:sp>
        <p:nvSpPr>
          <p:cNvPr id="66563" name="Content Placeholder 2"/>
          <p:cNvSpPr>
            <a:spLocks noGrp="1"/>
          </p:cNvSpPr>
          <p:nvPr>
            <p:ph idx="1"/>
          </p:nvPr>
        </p:nvSpPr>
        <p:spPr>
          <a:xfrm>
            <a:off x="1012825" y="5062538"/>
            <a:ext cx="7735888" cy="1457325"/>
          </a:xfrm>
        </p:spPr>
        <p:txBody>
          <a:bodyPr/>
          <a:lstStyle/>
          <a:p>
            <a:r>
              <a:rPr lang="en-GB" altLang="en-US" smtClean="0"/>
              <a:t>A number of models was made. The one with the best fit is assumed to be the one that is most correct</a:t>
            </a:r>
          </a:p>
        </p:txBody>
      </p:sp>
      <p:sp>
        <p:nvSpPr>
          <p:cNvPr id="66564" name="TextBox 4"/>
          <p:cNvSpPr txBox="1">
            <a:spLocks noChangeArrowheads="1"/>
          </p:cNvSpPr>
          <p:nvPr/>
        </p:nvSpPr>
        <p:spPr bwMode="auto">
          <a:xfrm>
            <a:off x="4271963" y="6551613"/>
            <a:ext cx="605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Bryden et al. Ecology Letters (2013) </a:t>
            </a:r>
          </a:p>
        </p:txBody>
      </p:sp>
      <p:pic>
        <p:nvPicPr>
          <p:cNvPr id="665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1697038"/>
            <a:ext cx="7488238"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204788" y="2647950"/>
            <a:ext cx="695325"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Oval 7"/>
          <p:cNvSpPr/>
          <p:nvPr/>
        </p:nvSpPr>
        <p:spPr>
          <a:xfrm>
            <a:off x="6591300" y="2524125"/>
            <a:ext cx="504825" cy="13239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5" y="1784350"/>
            <a:ext cx="8599488"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53" name="Text Box 4"/>
          <p:cNvSpPr txBox="1">
            <a:spLocks noChangeArrowheads="1"/>
          </p:cNvSpPr>
          <p:nvPr/>
        </p:nvSpPr>
        <p:spPr bwMode="auto">
          <a:xfrm>
            <a:off x="606425" y="5129213"/>
            <a:ext cx="8564563" cy="504825"/>
          </a:xfrm>
          <a:prstGeom prst="rect">
            <a:avLst/>
          </a:prstGeom>
          <a:noFill/>
          <a:ln w="9525">
            <a:noFill/>
            <a:round/>
            <a:headEnd/>
            <a:tailEnd/>
          </a:ln>
        </p:spPr>
        <p:txBody>
          <a:bodyPr lIns="81639" tIns="49620" rIns="81639" bIns="40820"/>
          <a:lstStyle/>
          <a:p>
            <a:pPr eaLnBrk="1" hangingPunct="1">
              <a:tabLst>
                <a:tab pos="656650" algn="l"/>
                <a:tab pos="1313299" algn="l"/>
                <a:tab pos="1969949" algn="l"/>
                <a:tab pos="2626599" algn="l"/>
                <a:tab pos="3283248" algn="l"/>
                <a:tab pos="3939898" algn="l"/>
                <a:tab pos="4596548" algn="l"/>
                <a:tab pos="5253198" algn="l"/>
                <a:tab pos="5909847" algn="l"/>
              </a:tabLst>
              <a:defRPr/>
            </a:pPr>
            <a:r>
              <a:rPr lang="en-GB" dirty="0">
                <a:solidFill>
                  <a:srgbClr val="000000"/>
                </a:solidFill>
                <a:latin typeface="+mn-lt"/>
                <a:cs typeface="Arial" panose="020B0604020202020204" pitchFamily="34" charset="0"/>
              </a:rPr>
              <a:t>The model predicts that for intermediate pesticide exposure, colonies can grow, or fail. We think this can explain the result of Cox-Foster (2007)</a:t>
            </a:r>
            <a:r>
              <a:rPr lang="en-GB" sz="1800" dirty="0">
                <a:solidFill>
                  <a:srgbClr val="000000"/>
                </a:solidFill>
                <a:latin typeface="Arial" panose="020B0604020202020204" pitchFamily="34" charset="0"/>
                <a:cs typeface="Arial" panose="020B0604020202020204" pitchFamily="34" charset="0"/>
              </a:rPr>
              <a:t/>
            </a:r>
            <a:br>
              <a:rPr lang="en-GB" sz="1800" dirty="0">
                <a:solidFill>
                  <a:srgbClr val="000000"/>
                </a:solidFill>
                <a:latin typeface="Arial" panose="020B0604020202020204" pitchFamily="34" charset="0"/>
                <a:cs typeface="Arial" panose="020B0604020202020204" pitchFamily="34" charset="0"/>
              </a:rPr>
            </a:br>
            <a:r>
              <a:rPr lang="en-GB" sz="1800" dirty="0">
                <a:solidFill>
                  <a:srgbClr val="000000"/>
                </a:solidFill>
                <a:latin typeface="Arial" panose="020B0604020202020204" pitchFamily="34" charset="0"/>
                <a:cs typeface="Arial" panose="020B0604020202020204" pitchFamily="34" charset="0"/>
                <a:hlinkClick r:id="rId5"/>
              </a:rPr>
              <a:t>http://onlinelibrary.wiley.com/doi/10.1111/ele.12188/full#ele12188-fig-0001</a:t>
            </a:r>
          </a:p>
        </p:txBody>
      </p:sp>
      <p:sp>
        <p:nvSpPr>
          <p:cNvPr id="2" name="Right Arrow 1"/>
          <p:cNvSpPr/>
          <p:nvPr/>
        </p:nvSpPr>
        <p:spPr>
          <a:xfrm rot="10800000">
            <a:off x="3384550" y="4251325"/>
            <a:ext cx="2906713" cy="727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7590" name="Text Box 5"/>
          <p:cNvSpPr txBox="1">
            <a:spLocks noChangeArrowheads="1"/>
          </p:cNvSpPr>
          <p:nvPr/>
        </p:nvSpPr>
        <p:spPr bwMode="auto">
          <a:xfrm>
            <a:off x="3609975" y="4365625"/>
            <a:ext cx="5913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Less pesticide</a:t>
            </a:r>
            <a:endParaRPr lang="en-US" altLang="en-US" sz="2400">
              <a:latin typeface="Arial" panose="020B0604020202020204" pitchFamily="34" charset="0"/>
            </a:endParaRPr>
          </a:p>
        </p:txBody>
      </p:sp>
      <p:sp>
        <p:nvSpPr>
          <p:cNvPr id="67591" name="Title 2"/>
          <p:cNvSpPr>
            <a:spLocks noGrp="1"/>
          </p:cNvSpPr>
          <p:nvPr>
            <p:ph type="title"/>
          </p:nvPr>
        </p:nvSpPr>
        <p:spPr>
          <a:xfrm>
            <a:off x="457200" y="273050"/>
            <a:ext cx="8226425" cy="1144588"/>
          </a:xfrm>
        </p:spPr>
        <p:txBody>
          <a:bodyPr/>
          <a:lstStyle/>
          <a:p>
            <a:endParaRPr lang="en-US" altLang="en-US" smtClean="0"/>
          </a:p>
        </p:txBody>
      </p:sp>
      <p:sp>
        <p:nvSpPr>
          <p:cNvPr id="9" name="Title 1"/>
          <p:cNvSpPr txBox="1">
            <a:spLocks/>
          </p:cNvSpPr>
          <p:nvPr/>
        </p:nvSpPr>
        <p:spPr bwMode="auto">
          <a:xfrm>
            <a:off x="685800" y="3333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fontAlgn="base">
              <a:spcBef>
                <a:spcPct val="0"/>
              </a:spcBef>
              <a:spcAft>
                <a:spcPct val="0"/>
              </a:spcAft>
              <a:defRPr sz="4400">
                <a:solidFill>
                  <a:schemeClr val="tx2"/>
                </a:solidFill>
                <a:latin typeface="Comic Sans MS" pitchFamily="66" charset="0"/>
              </a:defRPr>
            </a:lvl6pPr>
            <a:lvl7pPr marL="914400" algn="ctr" rtl="0" fontAlgn="base">
              <a:spcBef>
                <a:spcPct val="0"/>
              </a:spcBef>
              <a:spcAft>
                <a:spcPct val="0"/>
              </a:spcAft>
              <a:defRPr sz="4400">
                <a:solidFill>
                  <a:schemeClr val="tx2"/>
                </a:solidFill>
                <a:latin typeface="Comic Sans MS" pitchFamily="66" charset="0"/>
              </a:defRPr>
            </a:lvl7pPr>
            <a:lvl8pPr marL="1371600" algn="ctr" rtl="0" fontAlgn="base">
              <a:spcBef>
                <a:spcPct val="0"/>
              </a:spcBef>
              <a:spcAft>
                <a:spcPct val="0"/>
              </a:spcAft>
              <a:defRPr sz="4400">
                <a:solidFill>
                  <a:schemeClr val="tx2"/>
                </a:solidFill>
                <a:latin typeface="Comic Sans MS" pitchFamily="66" charset="0"/>
              </a:defRPr>
            </a:lvl8pPr>
            <a:lvl9pPr marL="1828800" algn="ctr" rtl="0" fontAlgn="base">
              <a:spcBef>
                <a:spcPct val="0"/>
              </a:spcBef>
              <a:spcAft>
                <a:spcPct val="0"/>
              </a:spcAft>
              <a:defRPr sz="4400">
                <a:solidFill>
                  <a:schemeClr val="tx2"/>
                </a:solidFill>
                <a:latin typeface="Comic Sans MS" pitchFamily="66" charset="0"/>
              </a:defRPr>
            </a:lvl9pPr>
          </a:lstStyle>
          <a:p>
            <a:pPr eaLnBrk="1" hangingPunct="1">
              <a:defRPr/>
            </a:pPr>
            <a:r>
              <a:rPr lang="en-GB" altLang="en-US" kern="0" smtClean="0"/>
              <a:t>Colony dynamics</a:t>
            </a:r>
            <a:endParaRPr lang="en-GB" altLang="en-US" kern="0" dirty="0"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en-US" altLang="en-US" smtClean="0"/>
              <a:t>Any stress (including disease) could cause alternative fates </a:t>
            </a:r>
          </a:p>
        </p:txBody>
      </p:sp>
      <p:sp>
        <p:nvSpPr>
          <p:cNvPr id="69635" name="Content Placeholder 2"/>
          <p:cNvSpPr>
            <a:spLocks noGrp="1"/>
          </p:cNvSpPr>
          <p:nvPr>
            <p:ph idx="1"/>
          </p:nvPr>
        </p:nvSpPr>
        <p:spPr/>
        <p:txBody>
          <a:bodyPr/>
          <a:lstStyle/>
          <a:p>
            <a:pPr eaLnBrk="1" hangingPunct="1"/>
            <a:endParaRPr lang="en-US" altLang="en-US" smtClean="0"/>
          </a:p>
        </p:txBody>
      </p:sp>
      <p:pic>
        <p:nvPicPr>
          <p:cNvPr id="696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860550"/>
            <a:ext cx="7935913" cy="3884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637" name="TextBox 1"/>
          <p:cNvSpPr txBox="1">
            <a:spLocks noChangeArrowheads="1"/>
          </p:cNvSpPr>
          <p:nvPr/>
        </p:nvSpPr>
        <p:spPr bwMode="auto">
          <a:xfrm>
            <a:off x="4257675" y="6415088"/>
            <a:ext cx="60594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latin typeface="Arial" panose="020B0604020202020204" pitchFamily="34" charset="0"/>
                <a:cs typeface="Arial" panose="020B0604020202020204" pitchFamily="34" charset="0"/>
              </a:rPr>
              <a:t>Cox-Foster et al. Science (2007): 318, 283-287 </a:t>
            </a:r>
          </a:p>
        </p:txBody>
      </p:sp>
      <p:sp>
        <p:nvSpPr>
          <p:cNvPr id="4" name="Rectangle 3"/>
          <p:cNvSpPr/>
          <p:nvPr/>
        </p:nvSpPr>
        <p:spPr>
          <a:xfrm>
            <a:off x="109538" y="4803775"/>
            <a:ext cx="8856662" cy="1009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 name="TextBox 2"/>
          <p:cNvSpPr txBox="1"/>
          <p:nvPr/>
        </p:nvSpPr>
        <p:spPr>
          <a:xfrm>
            <a:off x="404813" y="5416550"/>
            <a:ext cx="8553450" cy="461963"/>
          </a:xfrm>
          <a:prstGeom prst="rect">
            <a:avLst/>
          </a:prstGeom>
          <a:noFill/>
        </p:spPr>
        <p:txBody>
          <a:bodyPr>
            <a:spAutoFit/>
          </a:bodyPr>
          <a:lstStyle/>
          <a:p>
            <a:pPr eaLnBrk="1" hangingPunct="1">
              <a:defRPr/>
            </a:pPr>
            <a:r>
              <a:rPr lang="en-GB" dirty="0">
                <a:latin typeface="+mn-lt"/>
              </a:rPr>
              <a:t>Prevalence of 4 diseases in collapsing colonies</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lstStyle/>
          <a:p>
            <a:pPr eaLnBrk="1" hangingPunct="1"/>
            <a:endParaRPr lang="en-US" altLang="en-US" smtClean="0"/>
          </a:p>
        </p:txBody>
      </p:sp>
      <p:sp>
        <p:nvSpPr>
          <p:cNvPr id="70659" name="Rectangle 3"/>
          <p:cNvSpPr>
            <a:spLocks noGrp="1"/>
          </p:cNvSpPr>
          <p:nvPr>
            <p:ph type="body" idx="1"/>
          </p:nvPr>
        </p:nvSpPr>
        <p:spPr/>
        <p:txBody>
          <a:bodyPr/>
          <a:lstStyle/>
          <a:p>
            <a:pPr eaLnBrk="1" hangingPunct="1"/>
            <a:endParaRPr lang="en-US" altLang="en-US" smtClean="0"/>
          </a:p>
        </p:txBody>
      </p:sp>
      <p:pic>
        <p:nvPicPr>
          <p:cNvPr id="706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2963"/>
            <a:ext cx="9291638"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5"/>
          <p:cNvSpPr txBox="1">
            <a:spLocks noChangeArrowheads="1"/>
          </p:cNvSpPr>
          <p:nvPr/>
        </p:nvSpPr>
        <p:spPr bwMode="auto">
          <a:xfrm>
            <a:off x="2968625" y="5818188"/>
            <a:ext cx="5913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Lake Myvatn, Iceland</a:t>
            </a:r>
            <a:endParaRPr lang="en-US" altLang="en-US" sz="2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p:cNvSpPr>
          <p:nvPr>
            <p:ph type="title"/>
          </p:nvPr>
        </p:nvSpPr>
        <p:spPr/>
        <p:txBody>
          <a:bodyPr/>
          <a:lstStyle/>
          <a:p>
            <a:pPr eaLnBrk="1" hangingPunct="1"/>
            <a:r>
              <a:rPr lang="en-GB" altLang="en-US" sz="4000" smtClean="0"/>
              <a:t>Midges can be highly abundant</a:t>
            </a:r>
            <a:endParaRPr lang="en-US" altLang="en-US" sz="4000" smtClean="0"/>
          </a:p>
        </p:txBody>
      </p:sp>
      <p:sp>
        <p:nvSpPr>
          <p:cNvPr id="71683" name="Rectangle 3"/>
          <p:cNvSpPr>
            <a:spLocks noGrp="1"/>
          </p:cNvSpPr>
          <p:nvPr>
            <p:ph type="body" idx="1"/>
          </p:nvPr>
        </p:nvSpPr>
        <p:spPr/>
        <p:txBody>
          <a:bodyPr/>
          <a:lstStyle/>
          <a:p>
            <a:pPr eaLnBrk="1" hangingPunct="1"/>
            <a:endParaRPr lang="en-US" altLang="en-US" smtClean="0"/>
          </a:p>
        </p:txBody>
      </p:sp>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8" y="2141538"/>
            <a:ext cx="3549650"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ext Box 5"/>
          <p:cNvSpPr txBox="1">
            <a:spLocks noChangeArrowheads="1"/>
          </p:cNvSpPr>
          <p:nvPr/>
        </p:nvSpPr>
        <p:spPr bwMode="auto">
          <a:xfrm>
            <a:off x="449263" y="5815013"/>
            <a:ext cx="27955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a:latin typeface="Comic Sans MS" panose="030F0702030302020204" pitchFamily="66" charset="0"/>
              </a:rPr>
              <a:t>Swarms of</a:t>
            </a:r>
            <a:r>
              <a:rPr lang="en-GB" altLang="en-US" sz="2000" i="1">
                <a:latin typeface="Comic Sans MS" panose="030F0702030302020204" pitchFamily="66" charset="0"/>
              </a:rPr>
              <a:t>Tanytarsus gracilentus</a:t>
            </a:r>
            <a:endParaRPr lang="en-US" altLang="en-US" sz="2000" i="1">
              <a:latin typeface="Comic Sans MS" panose="030F0702030302020204" pitchFamily="66"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p:cNvSpPr>
          <p:nvPr>
            <p:ph type="title"/>
          </p:nvPr>
        </p:nvSpPr>
        <p:spPr/>
        <p:txBody>
          <a:bodyPr/>
          <a:lstStyle/>
          <a:p>
            <a:pPr eaLnBrk="1" hangingPunct="1"/>
            <a:endParaRPr lang="en-US" altLang="en-US" smtClean="0"/>
          </a:p>
        </p:txBody>
      </p:sp>
      <p:sp>
        <p:nvSpPr>
          <p:cNvPr id="72707" name="Rectangle 3"/>
          <p:cNvSpPr>
            <a:spLocks noGrp="1"/>
          </p:cNvSpPr>
          <p:nvPr>
            <p:ph type="body" idx="1"/>
          </p:nvPr>
        </p:nvSpPr>
        <p:spPr/>
        <p:txBody>
          <a:bodyPr/>
          <a:lstStyle/>
          <a:p>
            <a:pPr eaLnBrk="1" hangingPunct="1"/>
            <a:endParaRPr lang="en-US" altLang="en-US" smtClean="0"/>
          </a:p>
        </p:txBody>
      </p:sp>
      <p:pic>
        <p:nvPicPr>
          <p:cNvPr id="72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609600"/>
            <a:ext cx="9350375" cy="7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5"/>
          <p:cNvSpPr>
            <a:spLocks noChangeArrowheads="1"/>
          </p:cNvSpPr>
          <p:nvPr/>
        </p:nvSpPr>
        <p:spPr bwMode="auto">
          <a:xfrm>
            <a:off x="-498475" y="5984875"/>
            <a:ext cx="9867900" cy="2493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0" name="Rectangle 6"/>
          <p:cNvSpPr>
            <a:spLocks noChangeArrowheads="1"/>
          </p:cNvSpPr>
          <p:nvPr/>
        </p:nvSpPr>
        <p:spPr bwMode="auto">
          <a:xfrm>
            <a:off x="7219950" y="5640388"/>
            <a:ext cx="1746250" cy="617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1" name="Text Box 7"/>
          <p:cNvSpPr txBox="1">
            <a:spLocks noChangeArrowheads="1"/>
          </p:cNvSpPr>
          <p:nvPr/>
        </p:nvSpPr>
        <p:spPr bwMode="auto">
          <a:xfrm>
            <a:off x="5961063" y="6067425"/>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From Ives et al. </a:t>
            </a:r>
            <a:r>
              <a:rPr lang="en-GB" altLang="en-US" sz="1800" i="1">
                <a:latin typeface="Arial" panose="020B0604020202020204" pitchFamily="34" charset="0"/>
              </a:rPr>
              <a:t>Nature </a:t>
            </a:r>
            <a:r>
              <a:rPr lang="en-GB" altLang="en-US" sz="1800">
                <a:latin typeface="Arial" panose="020B0604020202020204" pitchFamily="34" charset="0"/>
              </a:rPr>
              <a:t>2008</a:t>
            </a:r>
            <a:endParaRPr lang="en-US" altLang="en-US" sz="18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p:cNvSpPr>
          <p:nvPr>
            <p:ph type="title"/>
          </p:nvPr>
        </p:nvSpPr>
        <p:spPr/>
        <p:txBody>
          <a:bodyPr/>
          <a:lstStyle/>
          <a:p>
            <a:pPr eaLnBrk="1" hangingPunct="1"/>
            <a:r>
              <a:rPr lang="en-GB" altLang="en-US" sz="3200" smtClean="0"/>
              <a:t>Possible explanation:</a:t>
            </a:r>
            <a:br>
              <a:rPr lang="en-GB" altLang="en-US" sz="3200" smtClean="0"/>
            </a:br>
            <a:r>
              <a:rPr lang="en-GB" altLang="en-US" sz="4000" smtClean="0"/>
              <a:t>Alternative stable states</a:t>
            </a:r>
            <a:endParaRPr lang="en-US" altLang="en-US" sz="4000" smtClean="0"/>
          </a:p>
        </p:txBody>
      </p:sp>
      <p:sp>
        <p:nvSpPr>
          <p:cNvPr id="73731" name="Rectangle 3"/>
          <p:cNvSpPr>
            <a:spLocks noGrp="1"/>
          </p:cNvSpPr>
          <p:nvPr>
            <p:ph type="body" idx="1"/>
          </p:nvPr>
        </p:nvSpPr>
        <p:spPr/>
        <p:txBody>
          <a:bodyPr/>
          <a:lstStyle/>
          <a:p>
            <a:pPr eaLnBrk="1" hangingPunct="1"/>
            <a:endParaRPr lang="en-US" altLang="en-US" smtClean="0"/>
          </a:p>
        </p:txBody>
      </p:sp>
      <p:pic>
        <p:nvPicPr>
          <p:cNvPr id="73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0" y="1752600"/>
            <a:ext cx="3895725"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p:cNvSpPr>
          <p:nvPr>
            <p:ph type="title"/>
          </p:nvPr>
        </p:nvSpPr>
        <p:spPr/>
        <p:txBody>
          <a:bodyPr/>
          <a:lstStyle/>
          <a:p>
            <a:pPr eaLnBrk="1" hangingPunct="1"/>
            <a:r>
              <a:rPr lang="en-GB" altLang="en-US" sz="4000" smtClean="0"/>
              <a:t>Demonstrating existence of alternative stable states </a:t>
            </a:r>
            <a:endParaRPr lang="en-US" altLang="en-US" sz="4000" smtClean="0"/>
          </a:p>
        </p:txBody>
      </p:sp>
      <p:sp>
        <p:nvSpPr>
          <p:cNvPr id="74755" name="Rectangle 3"/>
          <p:cNvSpPr>
            <a:spLocks noGrp="1"/>
          </p:cNvSpPr>
          <p:nvPr>
            <p:ph type="body" idx="1"/>
          </p:nvPr>
        </p:nvSpPr>
        <p:spPr/>
        <p:txBody>
          <a:bodyPr/>
          <a:lstStyle/>
          <a:p>
            <a:pPr eaLnBrk="1" hangingPunct="1"/>
            <a:r>
              <a:rPr lang="en-GB" altLang="en-US" smtClean="0"/>
              <a:t>3 models are compared</a:t>
            </a:r>
          </a:p>
          <a:p>
            <a:pPr eaLnBrk="1" hangingPunct="1"/>
            <a:r>
              <a:rPr lang="en-GB" altLang="en-US" smtClean="0"/>
              <a:t>Only the midge-algae detritus model has alternative stable states</a:t>
            </a:r>
          </a:p>
          <a:p>
            <a:pPr eaLnBrk="1" hangingPunct="1"/>
            <a:r>
              <a:rPr lang="en-GB" altLang="en-US" smtClean="0"/>
              <a:t>This is best description given the data</a:t>
            </a:r>
            <a:endParaRPr lang="en-US" altLang="en-US" smtClean="0"/>
          </a:p>
        </p:txBody>
      </p:sp>
      <p:pic>
        <p:nvPicPr>
          <p:cNvPr id="747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3709988"/>
            <a:ext cx="15582900"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p:cNvSpPr>
          <p:nvPr>
            <p:ph type="title"/>
          </p:nvPr>
        </p:nvSpPr>
        <p:spPr/>
        <p:txBody>
          <a:bodyPr/>
          <a:lstStyle/>
          <a:p>
            <a:pPr eaLnBrk="1" hangingPunct="1"/>
            <a:r>
              <a:rPr lang="en-GB" altLang="en-US" smtClean="0"/>
              <a:t>Parameter estimation</a:t>
            </a:r>
            <a:endParaRPr lang="en-US" altLang="en-US" smtClean="0"/>
          </a:p>
        </p:txBody>
      </p:sp>
      <p:sp>
        <p:nvSpPr>
          <p:cNvPr id="75779" name="Rectangle 3"/>
          <p:cNvSpPr>
            <a:spLocks noGrp="1"/>
          </p:cNvSpPr>
          <p:nvPr>
            <p:ph type="body" idx="1"/>
          </p:nvPr>
        </p:nvSpPr>
        <p:spPr/>
        <p:txBody>
          <a:bodyPr/>
          <a:lstStyle/>
          <a:p>
            <a:pPr eaLnBrk="1" hangingPunct="1"/>
            <a:endParaRPr lang="en-US" altLang="en-US" smtClean="0"/>
          </a:p>
        </p:txBody>
      </p:sp>
      <p:pic>
        <p:nvPicPr>
          <p:cNvPr id="75780" name="Picture 4" descr="picv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1163" y="1808163"/>
            <a:ext cx="3240087"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412875"/>
            <a:ext cx="5014913"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Text Box 6"/>
          <p:cNvSpPr txBox="1">
            <a:spLocks noChangeArrowheads="1"/>
          </p:cNvSpPr>
          <p:nvPr/>
        </p:nvSpPr>
        <p:spPr bwMode="auto">
          <a:xfrm>
            <a:off x="1522413" y="5988050"/>
            <a:ext cx="77644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rPr>
              <a:t>White: alternative stable states</a:t>
            </a:r>
          </a:p>
          <a:p>
            <a:pPr eaLnBrk="1" hangingPunct="1">
              <a:spcBef>
                <a:spcPct val="0"/>
              </a:spcBef>
              <a:buFontTx/>
              <a:buNone/>
            </a:pPr>
            <a:r>
              <a:rPr lang="en-GB" altLang="en-US" sz="2400">
                <a:latin typeface="Arial" panose="020B0604020202020204" pitchFamily="34" charset="0"/>
              </a:rPr>
              <a:t>Black: only steady state possible</a:t>
            </a:r>
            <a:endParaRPr lang="en-US" altLang="en-US" sz="2400">
              <a:latin typeface="Arial" panose="020B0604020202020204" pitchFamily="34" charset="0"/>
            </a:endParaRPr>
          </a:p>
        </p:txBody>
      </p:sp>
      <p:sp>
        <p:nvSpPr>
          <p:cNvPr id="75783" name="Text Box 7"/>
          <p:cNvSpPr txBox="1">
            <a:spLocks noChangeArrowheads="1"/>
          </p:cNvSpPr>
          <p:nvPr/>
        </p:nvSpPr>
        <p:spPr bwMode="auto">
          <a:xfrm>
            <a:off x="320675" y="3835400"/>
            <a:ext cx="8213725"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Conclusion: alternative stable states are a likely cause of the complex dynamics of the midges in Myvatn</a:t>
            </a:r>
            <a:endParaRPr lang="en-US" altLang="en-US" sz="24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p:nvPr>
        </p:nvSpPr>
        <p:spPr/>
        <p:txBody>
          <a:bodyPr/>
          <a:lstStyle/>
          <a:p>
            <a:pPr eaLnBrk="1" hangingPunct="1"/>
            <a:r>
              <a:rPr lang="en-GB" altLang="en-US" smtClean="0"/>
              <a:t>Learning outcomes</a:t>
            </a:r>
          </a:p>
        </p:txBody>
      </p:sp>
      <p:sp>
        <p:nvSpPr>
          <p:cNvPr id="76803" name="Rectangle 3"/>
          <p:cNvSpPr>
            <a:spLocks noGrp="1"/>
          </p:cNvSpPr>
          <p:nvPr>
            <p:ph type="body" idx="1"/>
          </p:nvPr>
        </p:nvSpPr>
        <p:spPr/>
        <p:txBody>
          <a:bodyPr/>
          <a:lstStyle/>
          <a:p>
            <a:pPr eaLnBrk="1" hangingPunct="1"/>
            <a:r>
              <a:rPr lang="en-GB" altLang="en-US" sz="2800" smtClean="0"/>
              <a:t>Understand how a change in carrying capacity can bring about a qualitative change</a:t>
            </a:r>
          </a:p>
          <a:p>
            <a:pPr eaLnBrk="1" hangingPunct="1"/>
            <a:r>
              <a:rPr lang="en-GB" altLang="en-US" sz="2800" smtClean="0"/>
              <a:t>the difference between a phase transition and catastrophic transition</a:t>
            </a:r>
          </a:p>
          <a:p>
            <a:pPr eaLnBrk="1" hangingPunct="1"/>
            <a:r>
              <a:rPr lang="en-GB" altLang="en-US" sz="2800" smtClean="0"/>
              <a:t>Understand the importance for ecosystems, management and conservation</a:t>
            </a:r>
          </a:p>
          <a:p>
            <a:pPr eaLnBrk="1" hangingPunct="1"/>
            <a:r>
              <a:rPr lang="en-GB" altLang="en-US" sz="2800" smtClean="0"/>
              <a:t>Appreciate the issues regarding providing evidence for alternative stable states. </a:t>
            </a:r>
          </a:p>
          <a:p>
            <a:pPr eaLnBrk="1" hangingPunct="1"/>
            <a:endParaRPr lang="en-GB" altLang="en-US" sz="28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a:xfrm>
            <a:off x="674688" y="128588"/>
            <a:ext cx="7772400" cy="1143000"/>
          </a:xfrm>
        </p:spPr>
        <p:txBody>
          <a:bodyPr/>
          <a:lstStyle/>
          <a:p>
            <a:pPr eaLnBrk="1" hangingPunct="1"/>
            <a:r>
              <a:rPr lang="en-GB" altLang="en-US" smtClean="0"/>
              <a:t>Coral Reefs</a:t>
            </a:r>
            <a:endParaRPr lang="en-US" altLang="en-US" smtClean="0"/>
          </a:p>
        </p:txBody>
      </p:sp>
      <p:sp>
        <p:nvSpPr>
          <p:cNvPr id="11267" name="Rectangle 3"/>
          <p:cNvSpPr>
            <a:spLocks noGrp="1"/>
          </p:cNvSpPr>
          <p:nvPr>
            <p:ph type="body" idx="1"/>
          </p:nvPr>
        </p:nvSpPr>
        <p:spPr>
          <a:xfrm>
            <a:off x="685800" y="1435100"/>
            <a:ext cx="8020050" cy="3622675"/>
          </a:xfrm>
        </p:spPr>
        <p:txBody>
          <a:bodyPr/>
          <a:lstStyle/>
          <a:p>
            <a:pPr eaLnBrk="1" hangingPunct="1"/>
            <a:r>
              <a:rPr lang="en-GB" altLang="en-US" smtClean="0"/>
              <a:t>Corals compete for space with algae and macroalgae</a:t>
            </a:r>
          </a:p>
          <a:p>
            <a:pPr eaLnBrk="1" hangingPunct="1"/>
            <a:r>
              <a:rPr lang="en-GB" altLang="en-US" smtClean="0"/>
              <a:t>If space opens up all players will try to fill it</a:t>
            </a:r>
          </a:p>
          <a:p>
            <a:pPr eaLnBrk="1" hangingPunct="1"/>
            <a:r>
              <a:rPr lang="en-GB" altLang="en-US" smtClean="0"/>
              <a:t>Algae and macroalgae can overgrow a coral, coral can invade algal turfs </a:t>
            </a:r>
          </a:p>
          <a:p>
            <a:pPr eaLnBrk="1" hangingPunct="1"/>
            <a:endParaRPr lang="en-US" altLang="en-US" smtClean="0"/>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0" y="4772025"/>
            <a:ext cx="523875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685800" y="2133600"/>
            <a:ext cx="7772400" cy="1143000"/>
          </a:xfrm>
        </p:spPr>
        <p:txBody>
          <a:bodyPr>
            <a:normAutofit fontScale="90000"/>
          </a:bodyPr>
          <a:lstStyle/>
          <a:p>
            <a:pPr eaLnBrk="1" hangingPunct="1">
              <a:defRPr/>
            </a:pPr>
            <a:r>
              <a:rPr lang="en-US" smtClean="0"/>
              <a:t>Period doubling, chaos</a:t>
            </a:r>
            <a:br>
              <a:rPr lang="en-US" smtClean="0"/>
            </a:br>
            <a:r>
              <a:rPr lang="en-GB" sz="4700" smtClean="0">
                <a:cs typeface="Arial" charset="0"/>
              </a:rPr>
              <a:t/>
            </a:r>
            <a:br>
              <a:rPr lang="en-GB" sz="4700" smtClean="0">
                <a:cs typeface="Arial" charset="0"/>
              </a:rPr>
            </a:br>
            <a:endParaRPr lang="en-GB" sz="4700" smtClean="0">
              <a:cs typeface="Arial" charset="0"/>
            </a:endParaRPr>
          </a:p>
        </p:txBody>
      </p:sp>
      <p:sp>
        <p:nvSpPr>
          <p:cNvPr id="77827" name="Text Box 4"/>
          <p:cNvSpPr txBox="1">
            <a:spLocks noChangeArrowheads="1"/>
          </p:cNvSpPr>
          <p:nvPr/>
        </p:nvSpPr>
        <p:spPr bwMode="auto">
          <a:xfrm>
            <a:off x="457200" y="3810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2400">
              <a:latin typeface="Comic Sans MS" panose="030F0702030302020204" pitchFamily="66" charset="0"/>
            </a:endParaRPr>
          </a:p>
        </p:txBody>
      </p:sp>
      <p:sp>
        <p:nvSpPr>
          <p:cNvPr id="77828" name="Text Box 3"/>
          <p:cNvSpPr txBox="1">
            <a:spLocks noChangeArrowheads="1"/>
          </p:cNvSpPr>
          <p:nvPr/>
        </p:nvSpPr>
        <p:spPr bwMode="auto">
          <a:xfrm>
            <a:off x="1524000" y="3476625"/>
            <a:ext cx="6248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Arial" panose="020B0604020202020204" pitchFamily="34" charset="0"/>
              </a:rPr>
              <a:t>Vincent Jansen</a:t>
            </a:r>
          </a:p>
          <a:p>
            <a:pPr algn="ctr" eaLnBrk="1" hangingPunct="1">
              <a:spcBef>
                <a:spcPct val="50000"/>
              </a:spcBef>
              <a:buFontTx/>
              <a:buNone/>
            </a:pPr>
            <a:r>
              <a:rPr lang="en-GB" altLang="en-US" sz="2400">
                <a:latin typeface="Arial" panose="020B0604020202020204" pitchFamily="34" charset="0"/>
              </a:rPr>
              <a:t>vincent.jansen@rhul.ac.uk</a:t>
            </a:r>
          </a:p>
        </p:txBody>
      </p:sp>
      <p:pic>
        <p:nvPicPr>
          <p:cNvPr id="77829" name="Picture 6"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488" y="198438"/>
            <a:ext cx="20161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p:nvPr>
        </p:nvSpPr>
        <p:spPr/>
        <p:txBody>
          <a:bodyPr/>
          <a:lstStyle/>
          <a:p>
            <a:pPr eaLnBrk="1" hangingPunct="1"/>
            <a:r>
              <a:rPr lang="en-GB" altLang="en-US" smtClean="0"/>
              <a:t>Back to the logistic</a:t>
            </a:r>
            <a:endParaRPr lang="en-US" altLang="en-US" smtClean="0"/>
          </a:p>
        </p:txBody>
      </p:sp>
      <p:sp>
        <p:nvSpPr>
          <p:cNvPr id="78851" name="Rectangle 3"/>
          <p:cNvSpPr>
            <a:spLocks noGrp="1"/>
          </p:cNvSpPr>
          <p:nvPr>
            <p:ph type="body" idx="1"/>
          </p:nvPr>
        </p:nvSpPr>
        <p:spPr/>
        <p:txBody>
          <a:bodyPr/>
          <a:lstStyle/>
          <a:p>
            <a:pPr eaLnBrk="1" hangingPunct="1"/>
            <a:endParaRPr lang="en-US" altLang="en-US" smtClean="0"/>
          </a:p>
        </p:txBody>
      </p:sp>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1743075"/>
            <a:ext cx="5048250"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Text Box 5"/>
          <p:cNvSpPr txBox="1">
            <a:spLocks noChangeArrowheads="1"/>
          </p:cNvSpPr>
          <p:nvPr/>
        </p:nvSpPr>
        <p:spPr bwMode="auto">
          <a:xfrm>
            <a:off x="827088" y="5373688"/>
            <a:ext cx="7489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A Drosophila population kept in the lab. Another logistic growth curve from the work of Pearl. (1927) Q. Rev. Biol. 2 </a:t>
            </a:r>
            <a:r>
              <a:rPr lang="en-US" altLang="en-US" sz="2400">
                <a:latin typeface="Arial" panose="020B0604020202020204" pitchFamily="34" charset="0"/>
              </a:rPr>
              <a:t>532-548</a:t>
            </a:r>
            <a:r>
              <a:rPr lang="en-GB" altLang="en-US" sz="2400">
                <a:latin typeface="Arial" panose="020B0604020202020204" pitchFamily="34" charset="0"/>
              </a:rPr>
              <a:t>.</a:t>
            </a:r>
            <a:endParaRPr lang="en-US" altLang="en-US" sz="2400">
              <a:latin typeface="Arial" panose="020B0604020202020204"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a:xfrm>
            <a:off x="323850" y="485775"/>
            <a:ext cx="8229600" cy="1143000"/>
          </a:xfrm>
        </p:spPr>
        <p:txBody>
          <a:bodyPr/>
          <a:lstStyle/>
          <a:p>
            <a:pPr eaLnBrk="1" hangingPunct="1"/>
            <a:r>
              <a:rPr lang="en-GB" altLang="en-US" smtClean="0"/>
              <a:t>A quote from Pearl (1927)    </a:t>
            </a:r>
            <a:endParaRPr lang="en-US" altLang="en-US" smtClean="0"/>
          </a:p>
        </p:txBody>
      </p:sp>
      <p:sp>
        <p:nvSpPr>
          <p:cNvPr id="79875" name="Rectangle 3"/>
          <p:cNvSpPr>
            <a:spLocks noGrp="1"/>
          </p:cNvSpPr>
          <p:nvPr>
            <p:ph type="body" sz="half" idx="1"/>
          </p:nvPr>
        </p:nvSpPr>
        <p:spPr>
          <a:xfrm>
            <a:off x="457200" y="2143125"/>
            <a:ext cx="8147050" cy="4525963"/>
          </a:xfrm>
        </p:spPr>
        <p:txBody>
          <a:bodyPr/>
          <a:lstStyle/>
          <a:p>
            <a:pPr eaLnBrk="1" hangingPunct="1">
              <a:lnSpc>
                <a:spcPct val="80000"/>
              </a:lnSpc>
            </a:pPr>
            <a:r>
              <a:rPr lang="en-US" altLang="en-US" sz="2400" smtClean="0"/>
              <a:t>“Many experiments of this type have been performed. The general result is that the population first grows up to a maximum or asymptotic level, …. A striking result, however, is that both during the growth period and thereafter there are violent oscillations of the populations in size, about its mean position as given by the fitted curve. In fact these waves in the size of the population, produced by oscillations in the birth and death rates, are perhaps the most characteristic feature of population experiments of this particular type. It has not so far been possible to devise any method of holding these populations in a steady state at the level of the asymptote, when there is at all times an abundance of fresh food. The population simply waves up and down about an average size. “</a:t>
            </a:r>
          </a:p>
          <a:p>
            <a:pPr eaLnBrk="1" hangingPunct="1">
              <a:lnSpc>
                <a:spcPct val="80000"/>
              </a:lnSpc>
            </a:pPr>
            <a:endParaRPr lang="en-US" altLang="en-US" sz="2400" smtClean="0"/>
          </a:p>
        </p:txBody>
      </p:sp>
      <p:graphicFrame>
        <p:nvGraphicFramePr>
          <p:cNvPr id="79876" name="Object 4"/>
          <p:cNvGraphicFramePr>
            <a:graphicFrameLocks noGrp="1" noChangeAspect="1"/>
          </p:cNvGraphicFramePr>
          <p:nvPr>
            <p:ph sz="half" idx="2"/>
          </p:nvPr>
        </p:nvGraphicFramePr>
        <p:xfrm>
          <a:off x="7542213" y="128588"/>
          <a:ext cx="1457325" cy="1989137"/>
        </p:xfrm>
        <a:graphic>
          <a:graphicData uri="http://schemas.openxmlformats.org/presentationml/2006/ole">
            <mc:AlternateContent xmlns:mc="http://schemas.openxmlformats.org/markup-compatibility/2006">
              <mc:Choice xmlns:v="urn:schemas-microsoft-com:vml" Requires="v">
                <p:oleObj spid="_x0000_s79882" name="Picture" r:id="rId3" imgW="2142857" imgH="2923810" progId="StaticDib">
                  <p:embed/>
                </p:oleObj>
              </mc:Choice>
              <mc:Fallback>
                <p:oleObj name="Picture" r:id="rId3" imgW="2142857" imgH="2923810" progId="StaticDib">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213" y="128588"/>
                        <a:ext cx="1457325" cy="198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p:nvPr>
        </p:nvSpPr>
        <p:spPr/>
        <p:txBody>
          <a:bodyPr/>
          <a:lstStyle/>
          <a:p>
            <a:pPr eaLnBrk="1" hangingPunct="1"/>
            <a:r>
              <a:rPr lang="en-GB" altLang="en-US" smtClean="0"/>
              <a:t>Back to the logistic</a:t>
            </a:r>
            <a:endParaRPr lang="en-US" altLang="en-US" smtClean="0"/>
          </a:p>
        </p:txBody>
      </p:sp>
      <p:sp>
        <p:nvSpPr>
          <p:cNvPr id="80899" name="Rectangle 3"/>
          <p:cNvSpPr>
            <a:spLocks noGrp="1"/>
          </p:cNvSpPr>
          <p:nvPr>
            <p:ph type="body" idx="1"/>
          </p:nvPr>
        </p:nvSpPr>
        <p:spPr/>
        <p:txBody>
          <a:bodyPr/>
          <a:lstStyle/>
          <a:p>
            <a:pPr eaLnBrk="1" hangingPunct="1"/>
            <a:r>
              <a:rPr lang="en-US" altLang="en-US" smtClean="0"/>
              <a:t>Remember, the continuous time logistic model assumes that the density dependence works immediately</a:t>
            </a:r>
          </a:p>
          <a:p>
            <a:pPr eaLnBrk="1" hangingPunct="1"/>
            <a:r>
              <a:rPr lang="en-US" altLang="en-US" smtClean="0"/>
              <a:t>For the fruit flies the effect of the density dependence is delayed</a:t>
            </a:r>
          </a:p>
          <a:p>
            <a:pPr eaLnBrk="1" hangingPunct="1"/>
            <a:r>
              <a:rPr lang="en-US" altLang="en-US" smtClean="0"/>
              <a:t>What is the effect of such a delay? </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p:txBody>
          <a:bodyPr/>
          <a:lstStyle/>
          <a:p>
            <a:pPr eaLnBrk="1" hangingPunct="1"/>
            <a:r>
              <a:rPr lang="en-GB" altLang="en-US" smtClean="0"/>
              <a:t>Logistic Map</a:t>
            </a:r>
          </a:p>
        </p:txBody>
      </p:sp>
      <p:sp>
        <p:nvSpPr>
          <p:cNvPr id="82947" name="Rectangle 3"/>
          <p:cNvSpPr>
            <a:spLocks noGrp="1"/>
          </p:cNvSpPr>
          <p:nvPr>
            <p:ph type="body" idx="1"/>
          </p:nvPr>
        </p:nvSpPr>
        <p:spPr/>
        <p:txBody>
          <a:bodyPr/>
          <a:lstStyle/>
          <a:p>
            <a:pPr eaLnBrk="1" hangingPunct="1"/>
            <a:r>
              <a:rPr lang="en-GB" altLang="en-US" sz="2800" smtClean="0"/>
              <a:t>The discrete logistic model (also called logistic map) is given by</a:t>
            </a:r>
          </a:p>
          <a:p>
            <a:pPr eaLnBrk="1" hangingPunct="1"/>
            <a:endParaRPr lang="en-GB" altLang="en-US" sz="2800" smtClean="0"/>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r>
              <a:rPr lang="en-GB" altLang="en-US" sz="2800" smtClean="0"/>
              <a:t> with </a:t>
            </a:r>
            <a:r>
              <a:rPr lang="en-GB" altLang="en-US" sz="2800" i="1" smtClean="0">
                <a:latin typeface="CG Times" pitchFamily="18" charset="0"/>
              </a:rPr>
              <a:t>r</a:t>
            </a:r>
            <a:r>
              <a:rPr lang="en-GB" altLang="en-US" sz="2800" smtClean="0"/>
              <a:t> the maximum per capita growth rate and </a:t>
            </a:r>
            <a:r>
              <a:rPr lang="en-GB" altLang="en-US" sz="2800" i="1" smtClean="0">
                <a:latin typeface="CG Times" pitchFamily="18" charset="0"/>
              </a:rPr>
              <a:t>k</a:t>
            </a:r>
            <a:r>
              <a:rPr lang="en-GB" altLang="en-US" sz="2800" smtClean="0"/>
              <a:t> the carrying capacity.</a:t>
            </a:r>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endParaRPr lang="en-GB" altLang="en-US" sz="2800" smtClean="0"/>
          </a:p>
        </p:txBody>
      </p:sp>
      <p:graphicFrame>
        <p:nvGraphicFramePr>
          <p:cNvPr id="82948" name="Object 4"/>
          <p:cNvGraphicFramePr>
            <a:graphicFrameLocks noChangeAspect="1"/>
          </p:cNvGraphicFramePr>
          <p:nvPr/>
        </p:nvGraphicFramePr>
        <p:xfrm>
          <a:off x="2466975" y="2862263"/>
          <a:ext cx="4010025" cy="627062"/>
        </p:xfrm>
        <a:graphic>
          <a:graphicData uri="http://schemas.openxmlformats.org/presentationml/2006/ole">
            <mc:AlternateContent xmlns:mc="http://schemas.openxmlformats.org/markup-compatibility/2006">
              <mc:Choice xmlns:v="urn:schemas-microsoft-com:vml" Requires="v">
                <p:oleObj spid="_x0000_s82960" name="Equation" r:id="rId3" imgW="1460500" imgH="228600" progId="Equation.3">
                  <p:embed/>
                </p:oleObj>
              </mc:Choice>
              <mc:Fallback>
                <p:oleObj name="Equation" r:id="rId3" imgW="14605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975" y="2862263"/>
                        <a:ext cx="4010025" cy="62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ChangeAspect="1"/>
          </p:cNvGraphicFramePr>
          <p:nvPr/>
        </p:nvGraphicFramePr>
        <p:xfrm>
          <a:off x="2393950" y="3941763"/>
          <a:ext cx="4010025" cy="627062"/>
        </p:xfrm>
        <a:graphic>
          <a:graphicData uri="http://schemas.openxmlformats.org/presentationml/2006/ole">
            <mc:AlternateContent xmlns:mc="http://schemas.openxmlformats.org/markup-compatibility/2006">
              <mc:Choice xmlns:v="urn:schemas-microsoft-com:vml" Requires="v">
                <p:oleObj spid="_x0000_s82961" name="Equation" r:id="rId5" imgW="1460500" imgH="228600" progId="Equation.3">
                  <p:embed/>
                </p:oleObj>
              </mc:Choice>
              <mc:Fallback>
                <p:oleObj name="Equation" r:id="rId5" imgW="14605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3941763"/>
                        <a:ext cx="4010025" cy="62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9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3970" name="Object 2"/>
          <p:cNvGraphicFramePr>
            <a:graphicFrameLocks noChangeAspect="1"/>
          </p:cNvGraphicFramePr>
          <p:nvPr/>
        </p:nvGraphicFramePr>
        <p:xfrm>
          <a:off x="4343400" y="1828800"/>
          <a:ext cx="2057400" cy="1079500"/>
        </p:xfrm>
        <a:graphic>
          <a:graphicData uri="http://schemas.openxmlformats.org/presentationml/2006/ole">
            <mc:AlternateContent xmlns:mc="http://schemas.openxmlformats.org/markup-compatibility/2006">
              <mc:Choice xmlns:v="urn:schemas-microsoft-com:vml" Requires="v">
                <p:oleObj spid="_x0000_s83986" name="Equation" r:id="rId3" imgW="748975" imgH="393529" progId="Equation.3">
                  <p:embed/>
                </p:oleObj>
              </mc:Choice>
              <mc:Fallback>
                <p:oleObj name="Equation" r:id="rId3" imgW="748975" imgH="39352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828800"/>
                        <a:ext cx="205740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71" name="Rectangle 3"/>
          <p:cNvSpPr>
            <a:spLocks noGrp="1"/>
          </p:cNvSpPr>
          <p:nvPr>
            <p:ph type="title"/>
          </p:nvPr>
        </p:nvSpPr>
        <p:spPr/>
        <p:txBody>
          <a:bodyPr/>
          <a:lstStyle/>
          <a:p>
            <a:pPr eaLnBrk="1" hangingPunct="1"/>
            <a:r>
              <a:rPr lang="en-GB" altLang="en-US" smtClean="0"/>
              <a:t>Logistic Map</a:t>
            </a:r>
          </a:p>
        </p:txBody>
      </p:sp>
      <p:pic>
        <p:nvPicPr>
          <p:cNvPr id="839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25" y="1703388"/>
            <a:ext cx="7315200"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3973" name="Object 5"/>
          <p:cNvGraphicFramePr>
            <a:graphicFrameLocks noChangeAspect="1"/>
          </p:cNvGraphicFramePr>
          <p:nvPr/>
        </p:nvGraphicFramePr>
        <p:xfrm>
          <a:off x="5924550" y="2130425"/>
          <a:ext cx="1638300" cy="627063"/>
        </p:xfrm>
        <a:graphic>
          <a:graphicData uri="http://schemas.openxmlformats.org/presentationml/2006/ole">
            <mc:AlternateContent xmlns:mc="http://schemas.openxmlformats.org/markup-compatibility/2006">
              <mc:Choice xmlns:v="urn:schemas-microsoft-com:vml" Requires="v">
                <p:oleObj spid="_x0000_s83987" name="Equation" r:id="rId6" imgW="596900" imgH="228600" progId="Equation.3">
                  <p:embed/>
                </p:oleObj>
              </mc:Choice>
              <mc:Fallback>
                <p:oleObj name="Equation" r:id="rId6" imgW="59690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4550" y="2130425"/>
                        <a:ext cx="1638300"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74" name="TextBox 1"/>
          <p:cNvSpPr txBox="1">
            <a:spLocks noChangeArrowheads="1"/>
          </p:cNvSpPr>
          <p:nvPr/>
        </p:nvSpPr>
        <p:spPr bwMode="auto">
          <a:xfrm>
            <a:off x="881063" y="2627313"/>
            <a:ext cx="5080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rk</a:t>
            </a:r>
          </a:p>
        </p:txBody>
      </p:sp>
      <p:sp>
        <p:nvSpPr>
          <p:cNvPr id="83975" name="TextBox 6"/>
          <p:cNvSpPr txBox="1">
            <a:spLocks noChangeArrowheads="1"/>
          </p:cNvSpPr>
          <p:nvPr/>
        </p:nvSpPr>
        <p:spPr bwMode="auto">
          <a:xfrm>
            <a:off x="735013" y="5505450"/>
            <a:ext cx="6540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-rk</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6"/>
          <p:cNvSpPr txBox="1">
            <a:spLocks noChangeArrowheads="1"/>
          </p:cNvSpPr>
          <p:nvPr/>
        </p:nvSpPr>
        <p:spPr bwMode="auto">
          <a:xfrm>
            <a:off x="3430588" y="2555875"/>
            <a:ext cx="15240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i="1" baseline="-25000">
                <a:latin typeface="Times New Roman" panose="02020603050405020304" pitchFamily="18" charset="0"/>
              </a:rPr>
              <a:t> k</a:t>
            </a:r>
            <a:r>
              <a:rPr lang="en-GB" altLang="en-US" sz="3600" baseline="-25000">
                <a:latin typeface="Times New Roman" panose="02020603050405020304" pitchFamily="18" charset="0"/>
              </a:rPr>
              <a:t>=1</a:t>
            </a:r>
          </a:p>
          <a:p>
            <a:pPr eaLnBrk="1" hangingPunct="1">
              <a:spcBef>
                <a:spcPct val="50000"/>
              </a:spcBef>
              <a:buFontTx/>
              <a:buNone/>
            </a:pPr>
            <a:endParaRPr lang="en-GB" altLang="en-US" sz="3600" baseline="-25000">
              <a:latin typeface="Times New Roman" panose="02020603050405020304" pitchFamily="18" charset="0"/>
            </a:endParaRPr>
          </a:p>
          <a:p>
            <a:pPr eaLnBrk="1" hangingPunct="1">
              <a:spcBef>
                <a:spcPct val="50000"/>
              </a:spcBef>
              <a:buFontTx/>
              <a:buNone/>
            </a:pPr>
            <a:endParaRPr lang="en-GB" altLang="en-US" sz="2400" baseline="-25000">
              <a:latin typeface="Times New Roman" panose="02020603050405020304" pitchFamily="18" charset="0"/>
            </a:endParaRPr>
          </a:p>
        </p:txBody>
      </p:sp>
      <p:pic>
        <p:nvPicPr>
          <p:cNvPr id="8499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086100"/>
            <a:ext cx="5761038"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Rectangle 2"/>
          <p:cNvSpPr>
            <a:spLocks noGrp="1"/>
          </p:cNvSpPr>
          <p:nvPr>
            <p:ph type="title"/>
          </p:nvPr>
        </p:nvSpPr>
        <p:spPr>
          <a:xfrm>
            <a:off x="457200" y="-69850"/>
            <a:ext cx="8229600" cy="1143000"/>
          </a:xfrm>
        </p:spPr>
        <p:txBody>
          <a:bodyPr/>
          <a:lstStyle/>
          <a:p>
            <a:pPr eaLnBrk="1" hangingPunct="1"/>
            <a:r>
              <a:rPr lang="en-GB" altLang="en-US" smtClean="0"/>
              <a:t>Logistic Map</a:t>
            </a:r>
          </a:p>
        </p:txBody>
      </p:sp>
      <p:sp>
        <p:nvSpPr>
          <p:cNvPr id="84997" name="Rectangle 3"/>
          <p:cNvSpPr>
            <a:spLocks noGrp="1"/>
          </p:cNvSpPr>
          <p:nvPr>
            <p:ph type="body" idx="1"/>
          </p:nvPr>
        </p:nvSpPr>
        <p:spPr>
          <a:xfrm>
            <a:off x="482600" y="822325"/>
            <a:ext cx="8229600" cy="4525963"/>
          </a:xfrm>
        </p:spPr>
        <p:txBody>
          <a:bodyPr/>
          <a:lstStyle/>
          <a:p>
            <a:pPr eaLnBrk="1" hangingPunct="1"/>
            <a:r>
              <a:rPr lang="en-GB" altLang="en-US" smtClean="0"/>
              <a:t>For low values of </a:t>
            </a:r>
            <a:r>
              <a:rPr lang="en-GB" altLang="en-US" i="1" smtClean="0"/>
              <a:t>rk</a:t>
            </a:r>
            <a:r>
              <a:rPr lang="en-GB" altLang="en-US" smtClean="0"/>
              <a:t> the dynamics are very similar to those of the continuous growth model. (</a:t>
            </a:r>
            <a:r>
              <a:rPr lang="en-GB" altLang="en-US" sz="2400" smtClean="0"/>
              <a:t>Value r=1 used in all the pictures</a:t>
            </a:r>
            <a:r>
              <a:rPr lang="en-GB" altLang="en-US" smtClean="0"/>
              <a:t>)</a:t>
            </a:r>
          </a:p>
        </p:txBody>
      </p:sp>
      <p:sp>
        <p:nvSpPr>
          <p:cNvPr id="84998" name="Text Box 9"/>
          <p:cNvSpPr txBox="1">
            <a:spLocks noChangeArrowheads="1"/>
          </p:cNvSpPr>
          <p:nvPr/>
        </p:nvSpPr>
        <p:spPr bwMode="auto">
          <a:xfrm>
            <a:off x="7092950" y="6145213"/>
            <a:ext cx="2017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t</a:t>
            </a:r>
            <a:endParaRPr lang="en-US" altLang="en-US" sz="2400"/>
          </a:p>
        </p:txBody>
      </p:sp>
      <p:sp>
        <p:nvSpPr>
          <p:cNvPr id="84999" name="Text Box 10"/>
          <p:cNvSpPr txBox="1">
            <a:spLocks noChangeArrowheads="1"/>
          </p:cNvSpPr>
          <p:nvPr/>
        </p:nvSpPr>
        <p:spPr bwMode="auto">
          <a:xfrm>
            <a:off x="755650" y="3217863"/>
            <a:ext cx="2017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t>N</a:t>
            </a:r>
            <a:r>
              <a:rPr lang="en-GB" altLang="en-US" sz="2400" i="1" baseline="-25000"/>
              <a:t>t</a:t>
            </a:r>
            <a:endParaRPr lang="en-US" altLang="en-US" sz="2400" i="1" baseline="-250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p:txBody>
          <a:bodyPr/>
          <a:lstStyle/>
          <a:p>
            <a:pPr eaLnBrk="1" hangingPunct="1"/>
            <a:r>
              <a:rPr lang="en-GB" altLang="en-US" smtClean="0"/>
              <a:t>Logistic Map</a:t>
            </a:r>
          </a:p>
        </p:txBody>
      </p:sp>
      <p:sp>
        <p:nvSpPr>
          <p:cNvPr id="86019" name="Text Box 18"/>
          <p:cNvSpPr txBox="1">
            <a:spLocks noChangeArrowheads="1"/>
          </p:cNvSpPr>
          <p:nvPr/>
        </p:nvSpPr>
        <p:spPr bwMode="auto">
          <a:xfrm>
            <a:off x="7092950" y="6140450"/>
            <a:ext cx="2017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t</a:t>
            </a:r>
            <a:endParaRPr lang="en-US" altLang="en-US" sz="2400"/>
          </a:p>
        </p:txBody>
      </p:sp>
      <p:sp>
        <p:nvSpPr>
          <p:cNvPr id="86020" name="Text Box 19"/>
          <p:cNvSpPr txBox="1">
            <a:spLocks noChangeArrowheads="1"/>
          </p:cNvSpPr>
          <p:nvPr/>
        </p:nvSpPr>
        <p:spPr bwMode="auto">
          <a:xfrm>
            <a:off x="755650" y="3213100"/>
            <a:ext cx="2017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t>N</a:t>
            </a:r>
            <a:r>
              <a:rPr lang="en-GB" altLang="en-US" sz="2400" i="1" baseline="-25000"/>
              <a:t>t</a:t>
            </a:r>
            <a:endParaRPr lang="en-US" altLang="en-US" sz="2400" i="1" baseline="-25000"/>
          </a:p>
        </p:txBody>
      </p:sp>
      <p:grpSp>
        <p:nvGrpSpPr>
          <p:cNvPr id="86021" name="Group 21"/>
          <p:cNvGrpSpPr>
            <a:grpSpLocks/>
          </p:cNvGrpSpPr>
          <p:nvPr/>
        </p:nvGrpSpPr>
        <p:grpSpPr bwMode="auto">
          <a:xfrm>
            <a:off x="1476375" y="2417763"/>
            <a:ext cx="5473700" cy="3963987"/>
            <a:chOff x="930" y="1523"/>
            <a:chExt cx="3448" cy="2497"/>
          </a:xfrm>
        </p:grpSpPr>
        <p:sp>
          <p:nvSpPr>
            <p:cNvPr id="86033" name="Text Box 17"/>
            <p:cNvSpPr txBox="1">
              <a:spLocks noChangeArrowheads="1"/>
            </p:cNvSpPr>
            <p:nvPr/>
          </p:nvSpPr>
          <p:spPr bwMode="auto">
            <a:xfrm>
              <a:off x="2161" y="1523"/>
              <a:ext cx="960"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i="1" baseline="-25000">
                  <a:latin typeface="Times New Roman" panose="02020603050405020304" pitchFamily="18" charset="0"/>
                </a:rPr>
                <a:t> k</a:t>
              </a:r>
              <a:r>
                <a:rPr lang="en-GB" altLang="en-US" sz="3600" baseline="-25000">
                  <a:latin typeface="Times New Roman" panose="02020603050405020304" pitchFamily="18" charset="0"/>
                </a:rPr>
                <a:t>=1.75</a:t>
              </a:r>
            </a:p>
            <a:p>
              <a:pPr eaLnBrk="1" hangingPunct="1">
                <a:spcBef>
                  <a:spcPct val="50000"/>
                </a:spcBef>
                <a:buFontTx/>
                <a:buNone/>
              </a:pPr>
              <a:endParaRPr lang="en-GB" altLang="en-US" sz="3600" baseline="-25000">
                <a:latin typeface="Times New Roman" panose="02020603050405020304" pitchFamily="18" charset="0"/>
              </a:endParaRPr>
            </a:p>
            <a:p>
              <a:pPr eaLnBrk="1" hangingPunct="1">
                <a:spcBef>
                  <a:spcPct val="50000"/>
                </a:spcBef>
                <a:buFontTx/>
                <a:buNone/>
              </a:pPr>
              <a:endParaRPr lang="en-GB" altLang="en-US" sz="2400" baseline="-25000">
                <a:latin typeface="Times New Roman" panose="02020603050405020304" pitchFamily="18" charset="0"/>
              </a:endParaRPr>
            </a:p>
          </p:txBody>
        </p:sp>
        <p:pic>
          <p:nvPicPr>
            <p:cNvPr id="86034"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 y="1900"/>
              <a:ext cx="3448" cy="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5"/>
          <p:cNvGrpSpPr>
            <a:grpSpLocks/>
          </p:cNvGrpSpPr>
          <p:nvPr/>
        </p:nvGrpSpPr>
        <p:grpSpPr bwMode="auto">
          <a:xfrm>
            <a:off x="1403350" y="2349500"/>
            <a:ext cx="5400675" cy="4103688"/>
            <a:chOff x="884" y="1480"/>
            <a:chExt cx="3402" cy="2585"/>
          </a:xfrm>
        </p:grpSpPr>
        <p:sp>
          <p:nvSpPr>
            <p:cNvPr id="86031" name="Text Box 22"/>
            <p:cNvSpPr txBox="1">
              <a:spLocks noChangeArrowheads="1"/>
            </p:cNvSpPr>
            <p:nvPr/>
          </p:nvSpPr>
          <p:spPr bwMode="auto">
            <a:xfrm>
              <a:off x="2200" y="1480"/>
              <a:ext cx="1112" cy="8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i="1" baseline="-25000">
                  <a:latin typeface="Times New Roman" panose="02020603050405020304" pitchFamily="18" charset="0"/>
                </a:rPr>
                <a:t> k</a:t>
              </a:r>
              <a:r>
                <a:rPr lang="en-GB" altLang="en-US" sz="3600" baseline="-25000">
                  <a:latin typeface="Times New Roman" panose="02020603050405020304" pitchFamily="18" charset="0"/>
                </a:rPr>
                <a:t>=2.05</a:t>
              </a:r>
            </a:p>
            <a:p>
              <a:pPr eaLnBrk="1" hangingPunct="1">
                <a:spcBef>
                  <a:spcPct val="50000"/>
                </a:spcBef>
                <a:buFontTx/>
                <a:buNone/>
              </a:pPr>
              <a:endParaRPr lang="en-GB" altLang="en-US" sz="3600" baseline="-25000">
                <a:latin typeface="Times New Roman" panose="02020603050405020304" pitchFamily="18" charset="0"/>
              </a:endParaRPr>
            </a:p>
            <a:p>
              <a:pPr eaLnBrk="1" hangingPunct="1">
                <a:spcBef>
                  <a:spcPct val="50000"/>
                </a:spcBef>
                <a:buFontTx/>
                <a:buNone/>
              </a:pPr>
              <a:endParaRPr lang="en-GB" altLang="en-US" sz="2400" baseline="-25000">
                <a:latin typeface="Times New Roman" panose="02020603050405020304" pitchFamily="18" charset="0"/>
              </a:endParaRPr>
            </a:p>
          </p:txBody>
        </p:sp>
        <p:pic>
          <p:nvPicPr>
            <p:cNvPr id="8603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 y="1920"/>
              <a:ext cx="3402" cy="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809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924175"/>
            <a:ext cx="5832475" cy="358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0"/>
          <p:cNvGrpSpPr>
            <a:grpSpLocks/>
          </p:cNvGrpSpPr>
          <p:nvPr/>
        </p:nvGrpSpPr>
        <p:grpSpPr bwMode="auto">
          <a:xfrm>
            <a:off x="1403350" y="2430463"/>
            <a:ext cx="5905500" cy="4094162"/>
            <a:chOff x="884" y="1480"/>
            <a:chExt cx="3720" cy="2579"/>
          </a:xfrm>
        </p:grpSpPr>
        <p:sp>
          <p:nvSpPr>
            <p:cNvPr id="86029" name="Text Box 28"/>
            <p:cNvSpPr txBox="1">
              <a:spLocks noChangeArrowheads="1"/>
            </p:cNvSpPr>
            <p:nvPr/>
          </p:nvSpPr>
          <p:spPr bwMode="auto">
            <a:xfrm>
              <a:off x="2161" y="1480"/>
              <a:ext cx="960" cy="8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i="1" baseline="-25000">
                  <a:latin typeface="Times New Roman" panose="02020603050405020304" pitchFamily="18" charset="0"/>
                </a:rPr>
                <a:t> k</a:t>
              </a:r>
              <a:r>
                <a:rPr lang="en-GB" altLang="en-US" sz="3600" baseline="-25000">
                  <a:latin typeface="Times New Roman" panose="02020603050405020304" pitchFamily="18" charset="0"/>
                </a:rPr>
                <a:t>=2.5</a:t>
              </a:r>
            </a:p>
            <a:p>
              <a:pPr eaLnBrk="1" hangingPunct="1">
                <a:spcBef>
                  <a:spcPct val="50000"/>
                </a:spcBef>
                <a:buFontTx/>
                <a:buNone/>
              </a:pPr>
              <a:endParaRPr lang="en-GB" altLang="en-US" sz="3600" baseline="-25000">
                <a:latin typeface="Times New Roman" panose="02020603050405020304" pitchFamily="18" charset="0"/>
              </a:endParaRPr>
            </a:p>
            <a:p>
              <a:pPr eaLnBrk="1" hangingPunct="1">
                <a:spcBef>
                  <a:spcPct val="50000"/>
                </a:spcBef>
                <a:buFontTx/>
                <a:buNone/>
              </a:pPr>
              <a:endParaRPr lang="en-GB" altLang="en-US" sz="2400" baseline="-25000">
                <a:latin typeface="Times New Roman" panose="02020603050405020304" pitchFamily="18" charset="0"/>
              </a:endParaRPr>
            </a:p>
          </p:txBody>
        </p:sp>
        <p:pic>
          <p:nvPicPr>
            <p:cNvPr id="86030"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 y="1772"/>
              <a:ext cx="3720" cy="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39"/>
          <p:cNvGrpSpPr>
            <a:grpSpLocks/>
          </p:cNvGrpSpPr>
          <p:nvPr/>
        </p:nvGrpSpPr>
        <p:grpSpPr bwMode="auto">
          <a:xfrm>
            <a:off x="1476375" y="2133600"/>
            <a:ext cx="5689600" cy="4429125"/>
            <a:chOff x="930" y="1344"/>
            <a:chExt cx="3584" cy="2790"/>
          </a:xfrm>
        </p:grpSpPr>
        <p:sp>
          <p:nvSpPr>
            <p:cNvPr id="86027" name="Text Box 32"/>
            <p:cNvSpPr txBox="1">
              <a:spLocks noChangeArrowheads="1"/>
            </p:cNvSpPr>
            <p:nvPr/>
          </p:nvSpPr>
          <p:spPr bwMode="auto">
            <a:xfrm>
              <a:off x="2161" y="1344"/>
              <a:ext cx="960" cy="8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i="1" baseline="-25000">
                  <a:latin typeface="Times New Roman" panose="02020603050405020304" pitchFamily="18" charset="0"/>
                </a:rPr>
                <a:t> k</a:t>
              </a:r>
              <a:r>
                <a:rPr lang="en-GB" altLang="en-US" sz="3600" baseline="-25000">
                  <a:latin typeface="Times New Roman" panose="02020603050405020304" pitchFamily="18" charset="0"/>
                </a:rPr>
                <a:t>=2.56</a:t>
              </a:r>
            </a:p>
            <a:p>
              <a:pPr eaLnBrk="1" hangingPunct="1">
                <a:spcBef>
                  <a:spcPct val="50000"/>
                </a:spcBef>
                <a:buFontTx/>
                <a:buNone/>
              </a:pPr>
              <a:endParaRPr lang="en-GB" altLang="en-US" sz="3600" baseline="-25000">
                <a:latin typeface="Times New Roman" panose="02020603050405020304" pitchFamily="18" charset="0"/>
              </a:endParaRPr>
            </a:p>
            <a:p>
              <a:pPr eaLnBrk="1" hangingPunct="1">
                <a:spcBef>
                  <a:spcPct val="50000"/>
                </a:spcBef>
                <a:buFontTx/>
                <a:buNone/>
              </a:pPr>
              <a:endParaRPr lang="en-GB" altLang="en-US" sz="2400" baseline="-25000">
                <a:latin typeface="Times New Roman" panose="02020603050405020304" pitchFamily="18" charset="0"/>
              </a:endParaRPr>
            </a:p>
          </p:txBody>
        </p:sp>
        <p:pic>
          <p:nvPicPr>
            <p:cNvPr id="86028"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 y="1752"/>
              <a:ext cx="3584"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6026" name="Rectangle 3"/>
          <p:cNvSpPr>
            <a:spLocks noGrp="1"/>
          </p:cNvSpPr>
          <p:nvPr>
            <p:ph type="body" idx="1"/>
          </p:nvPr>
        </p:nvSpPr>
        <p:spPr>
          <a:xfrm>
            <a:off x="457200" y="1412875"/>
            <a:ext cx="8229600" cy="4525963"/>
          </a:xfrm>
        </p:spPr>
        <p:txBody>
          <a:bodyPr/>
          <a:lstStyle/>
          <a:p>
            <a:pPr eaLnBrk="1" hangingPunct="1"/>
            <a:r>
              <a:rPr lang="en-GB" altLang="en-US" smtClean="0"/>
              <a:t>If </a:t>
            </a:r>
            <a:r>
              <a:rPr lang="en-GB" altLang="en-US" i="1" smtClean="0"/>
              <a:t>rk</a:t>
            </a:r>
            <a:r>
              <a:rPr lang="en-GB" altLang="en-US" smtClean="0"/>
              <a:t> is bigger the dynamics begin to differ from the continuous time model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0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p:nvPr>
        </p:nvSpPr>
        <p:spPr/>
        <p:txBody>
          <a:bodyPr/>
          <a:lstStyle/>
          <a:p>
            <a:pPr eaLnBrk="1" hangingPunct="1"/>
            <a:r>
              <a:rPr lang="en-GB" altLang="en-US" smtClean="0"/>
              <a:t>Logistic Map</a:t>
            </a:r>
          </a:p>
        </p:txBody>
      </p:sp>
      <p:sp>
        <p:nvSpPr>
          <p:cNvPr id="87043" name="Rectangle 3"/>
          <p:cNvSpPr>
            <a:spLocks noGrp="1"/>
          </p:cNvSpPr>
          <p:nvPr>
            <p:ph type="body" idx="1"/>
          </p:nvPr>
        </p:nvSpPr>
        <p:spPr/>
        <p:txBody>
          <a:bodyPr/>
          <a:lstStyle/>
          <a:p>
            <a:pPr eaLnBrk="1" hangingPunct="1"/>
            <a:r>
              <a:rPr lang="en-GB" altLang="en-US" sz="2800" smtClean="0"/>
              <a:t>The discrete logistic model (also called logistic map) is given by</a:t>
            </a:r>
          </a:p>
          <a:p>
            <a:pPr eaLnBrk="1" hangingPunct="1"/>
            <a:endParaRPr lang="en-GB" altLang="en-US" sz="2800" smtClean="0"/>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r>
              <a:rPr lang="en-GB" altLang="en-US" sz="2800" smtClean="0"/>
              <a:t> with </a:t>
            </a:r>
            <a:r>
              <a:rPr lang="en-GB" altLang="en-US" sz="2800" i="1" smtClean="0">
                <a:latin typeface="CG Times" pitchFamily="18" charset="0"/>
              </a:rPr>
              <a:t>r</a:t>
            </a:r>
            <a:r>
              <a:rPr lang="en-GB" altLang="en-US" sz="2800" smtClean="0"/>
              <a:t> the maximum per capita growth rate and </a:t>
            </a:r>
            <a:r>
              <a:rPr lang="en-GB" altLang="en-US" sz="2800" i="1" smtClean="0">
                <a:latin typeface="CG Times" pitchFamily="18" charset="0"/>
              </a:rPr>
              <a:t>k</a:t>
            </a:r>
            <a:r>
              <a:rPr lang="en-GB" altLang="en-US" sz="2800" smtClean="0"/>
              <a:t> the carrying capacity </a:t>
            </a:r>
          </a:p>
          <a:p>
            <a:pPr eaLnBrk="1" hangingPunct="1">
              <a:buFont typeface="Arial" panose="020B0604020202020204" pitchFamily="34" charset="0"/>
              <a:buNone/>
            </a:pPr>
            <a:endParaRPr lang="en-GB" altLang="en-US" sz="2800" smtClean="0"/>
          </a:p>
        </p:txBody>
      </p:sp>
      <p:graphicFrame>
        <p:nvGraphicFramePr>
          <p:cNvPr id="189445" name="Object 5"/>
          <p:cNvGraphicFramePr>
            <a:graphicFrameLocks noChangeAspect="1"/>
          </p:cNvGraphicFramePr>
          <p:nvPr/>
        </p:nvGraphicFramePr>
        <p:xfrm>
          <a:off x="2393950" y="2711450"/>
          <a:ext cx="4010025" cy="627063"/>
        </p:xfrm>
        <a:graphic>
          <a:graphicData uri="http://schemas.openxmlformats.org/presentationml/2006/ole">
            <mc:AlternateContent xmlns:mc="http://schemas.openxmlformats.org/markup-compatibility/2006">
              <mc:Choice xmlns:v="urn:schemas-microsoft-com:vml" Requires="v">
                <p:oleObj spid="_x0000_s87062" name="Equation" r:id="rId3" imgW="1460500" imgH="228600" progId="Equation.3">
                  <p:embed/>
                </p:oleObj>
              </mc:Choice>
              <mc:Fallback>
                <p:oleObj name="Equation" r:id="rId3" imgW="14605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0" y="2711450"/>
                        <a:ext cx="40100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nvGraphicFramePr>
        <p:xfrm>
          <a:off x="2287588" y="3167063"/>
          <a:ext cx="3800475" cy="1079500"/>
        </p:xfrm>
        <a:graphic>
          <a:graphicData uri="http://schemas.openxmlformats.org/presentationml/2006/ole">
            <mc:AlternateContent xmlns:mc="http://schemas.openxmlformats.org/markup-compatibility/2006">
              <mc:Choice xmlns:v="urn:schemas-microsoft-com:vml" Requires="v">
                <p:oleObj spid="_x0000_s87063" name="Equation" r:id="rId5" imgW="1384300" imgH="393700" progId="Equation.3">
                  <p:embed/>
                </p:oleObj>
              </mc:Choice>
              <mc:Fallback>
                <p:oleObj name="Equation" r:id="rId5" imgW="1384300" imgH="3937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7588" y="3167063"/>
                        <a:ext cx="380047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nvGraphicFramePr>
        <p:xfrm>
          <a:off x="1865313" y="3971925"/>
          <a:ext cx="4846637" cy="1079500"/>
        </p:xfrm>
        <a:graphic>
          <a:graphicData uri="http://schemas.openxmlformats.org/presentationml/2006/ole">
            <mc:AlternateContent xmlns:mc="http://schemas.openxmlformats.org/markup-compatibility/2006">
              <mc:Choice xmlns:v="urn:schemas-microsoft-com:vml" Requires="v">
                <p:oleObj spid="_x0000_s87064" name="Equation" r:id="rId7" imgW="1765300" imgH="393700" progId="Equation.3">
                  <p:embed/>
                </p:oleObj>
              </mc:Choice>
              <mc:Fallback>
                <p:oleObj name="Equation" r:id="rId7" imgW="1765300" imgH="3937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5313" y="3971925"/>
                        <a:ext cx="4846637"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94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p:cNvSpPr>
          <p:nvPr>
            <p:ph type="title"/>
          </p:nvPr>
        </p:nvSpPr>
        <p:spPr/>
        <p:txBody>
          <a:bodyPr/>
          <a:lstStyle/>
          <a:p>
            <a:pPr eaLnBrk="1" hangingPunct="1"/>
            <a:r>
              <a:rPr lang="en-GB" altLang="en-US" sz="4000" smtClean="0"/>
              <a:t>Logistic Map :</a:t>
            </a:r>
            <a:br>
              <a:rPr lang="en-GB" altLang="en-US" sz="4000" smtClean="0"/>
            </a:br>
            <a:r>
              <a:rPr lang="en-GB" altLang="en-US" sz="4000" smtClean="0"/>
              <a:t>finding the equilibrium</a:t>
            </a:r>
          </a:p>
        </p:txBody>
      </p:sp>
      <p:pic>
        <p:nvPicPr>
          <p:cNvPr id="8806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2420938"/>
            <a:ext cx="33242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8068" name="Object 2"/>
          <p:cNvGraphicFramePr>
            <a:graphicFrameLocks noChangeAspect="1"/>
          </p:cNvGraphicFramePr>
          <p:nvPr/>
        </p:nvGraphicFramePr>
        <p:xfrm>
          <a:off x="5600700" y="2205038"/>
          <a:ext cx="1131888" cy="433387"/>
        </p:xfrm>
        <a:graphic>
          <a:graphicData uri="http://schemas.openxmlformats.org/presentationml/2006/ole">
            <mc:AlternateContent xmlns:mc="http://schemas.openxmlformats.org/markup-compatibility/2006">
              <mc:Choice xmlns:v="urn:schemas-microsoft-com:vml" Requires="v">
                <p:oleObj spid="_x0000_s88095" name="Equation" r:id="rId4" imgW="596900" imgH="228600" progId="Equation.3">
                  <p:embed/>
                </p:oleObj>
              </mc:Choice>
              <mc:Fallback>
                <p:oleObj name="Equation" r:id="rId4" imgW="5969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0700" y="2205038"/>
                        <a:ext cx="1131888"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8069" name="Group 22"/>
          <p:cNvGrpSpPr>
            <a:grpSpLocks/>
          </p:cNvGrpSpPr>
          <p:nvPr/>
        </p:nvGrpSpPr>
        <p:grpSpPr bwMode="auto">
          <a:xfrm>
            <a:off x="1655763" y="2205038"/>
            <a:ext cx="4679950" cy="4103687"/>
            <a:chOff x="1043" y="1389"/>
            <a:chExt cx="2948" cy="2585"/>
          </a:xfrm>
        </p:grpSpPr>
        <p:graphicFrame>
          <p:nvGraphicFramePr>
            <p:cNvPr id="88071" name="Object 8"/>
            <p:cNvGraphicFramePr>
              <a:graphicFrameLocks noChangeAspect="1"/>
            </p:cNvGraphicFramePr>
            <p:nvPr/>
          </p:nvGraphicFramePr>
          <p:xfrm>
            <a:off x="1043" y="1389"/>
            <a:ext cx="408" cy="333"/>
          </p:xfrm>
          <a:graphic>
            <a:graphicData uri="http://schemas.openxmlformats.org/presentationml/2006/ole">
              <mc:AlternateContent xmlns:mc="http://schemas.openxmlformats.org/markup-compatibility/2006">
                <mc:Choice xmlns:v="urn:schemas-microsoft-com:vml" Requires="v">
                  <p:oleObj spid="_x0000_s88096" name="Equation" r:id="rId6" imgW="279400" imgH="228600" progId="Equation.3">
                    <p:embed/>
                  </p:oleObj>
                </mc:Choice>
                <mc:Fallback>
                  <p:oleObj name="Equation" r:id="rId6" imgW="279400" imgH="2286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 y="1389"/>
                          <a:ext cx="408"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72" name="Object 10"/>
            <p:cNvGraphicFramePr>
              <a:graphicFrameLocks noChangeAspect="1"/>
            </p:cNvGraphicFramePr>
            <p:nvPr/>
          </p:nvGraphicFramePr>
          <p:xfrm>
            <a:off x="3629" y="3566"/>
            <a:ext cx="362" cy="408"/>
          </p:xfrm>
          <a:graphic>
            <a:graphicData uri="http://schemas.openxmlformats.org/presentationml/2006/ole">
              <mc:AlternateContent xmlns:mc="http://schemas.openxmlformats.org/markup-compatibility/2006">
                <mc:Choice xmlns:v="urn:schemas-microsoft-com:vml" Requires="v">
                  <p:oleObj spid="_x0000_s88097" name="Equation" r:id="rId8" imgW="203112" imgH="228501" progId="Equation.3">
                    <p:embed/>
                  </p:oleObj>
                </mc:Choice>
                <mc:Fallback>
                  <p:oleObj name="Equation" r:id="rId8" imgW="203112" imgH="228501"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9" y="3566"/>
                          <a:ext cx="36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73" name="Line 16"/>
            <p:cNvSpPr>
              <a:spLocks noChangeShapeType="1"/>
            </p:cNvSpPr>
            <p:nvPr/>
          </p:nvSpPr>
          <p:spPr bwMode="auto">
            <a:xfrm>
              <a:off x="2858" y="1797"/>
              <a:ext cx="0" cy="176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88074" name="Text Box 17"/>
            <p:cNvSpPr txBox="1">
              <a:spLocks noChangeArrowheads="1"/>
            </p:cNvSpPr>
            <p:nvPr/>
          </p:nvSpPr>
          <p:spPr bwMode="auto">
            <a:xfrm>
              <a:off x="2767" y="3521"/>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t>k</a:t>
              </a:r>
              <a:endParaRPr lang="en-US" altLang="en-US" sz="2400" i="1"/>
            </a:p>
          </p:txBody>
        </p:sp>
      </p:grpSp>
      <p:graphicFrame>
        <p:nvGraphicFramePr>
          <p:cNvPr id="88070" name="Object 37"/>
          <p:cNvGraphicFramePr>
            <a:graphicFrameLocks noChangeAspect="1"/>
          </p:cNvGraphicFramePr>
          <p:nvPr/>
        </p:nvGraphicFramePr>
        <p:xfrm>
          <a:off x="5294313" y="4365625"/>
          <a:ext cx="2590800" cy="495300"/>
        </p:xfrm>
        <a:graphic>
          <a:graphicData uri="http://schemas.openxmlformats.org/presentationml/2006/ole">
            <mc:AlternateContent xmlns:mc="http://schemas.openxmlformats.org/markup-compatibility/2006">
              <mc:Choice xmlns:v="urn:schemas-microsoft-com:vml" Requires="v">
                <p:oleObj spid="_x0000_s88098" name="Equation" r:id="rId10" imgW="1460500" imgH="228600" progId="Equation.3">
                  <p:embed/>
                </p:oleObj>
              </mc:Choice>
              <mc:Fallback>
                <p:oleObj name="Equation" r:id="rId10" imgW="1460500" imgH="228600" progId="Equation.3">
                  <p:embed/>
                  <p:pic>
                    <p:nvPicPr>
                      <p:cNvPr id="0"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94313" y="4365625"/>
                        <a:ext cx="25908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p:txBody>
          <a:bodyPr/>
          <a:lstStyle/>
          <a:p>
            <a:pPr eaLnBrk="1" hangingPunct="1"/>
            <a:endParaRPr lang="en-US" altLang="en-US" smtClean="0"/>
          </a:p>
        </p:txBody>
      </p:sp>
      <p:sp>
        <p:nvSpPr>
          <p:cNvPr id="12291" name="Rectangle 3"/>
          <p:cNvSpPr>
            <a:spLocks noGrp="1"/>
          </p:cNvSpPr>
          <p:nvPr>
            <p:ph type="body" idx="1"/>
          </p:nvPr>
        </p:nvSpPr>
        <p:spPr/>
        <p:txBody>
          <a:bodyPr/>
          <a:lstStyle/>
          <a:p>
            <a:pPr eaLnBrk="1" hangingPunct="1"/>
            <a:endParaRPr lang="en-US" altLang="en-US" smtClean="0"/>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p:cNvSpPr>
            <a:spLocks noChangeArrowheads="1"/>
          </p:cNvSpPr>
          <p:nvPr/>
        </p:nvSpPr>
        <p:spPr bwMode="auto">
          <a:xfrm>
            <a:off x="4078288" y="6410325"/>
            <a:ext cx="5108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30000"/>
              </a:spcBef>
              <a:buFontTx/>
              <a:buNone/>
            </a:pPr>
            <a:r>
              <a:rPr lang="en-US" altLang="en-US" sz="1800">
                <a:solidFill>
                  <a:schemeClr val="bg1"/>
                </a:solidFill>
                <a:latin typeface="Comic Sans MS" panose="030F0702030302020204" pitchFamily="66" charset="0"/>
              </a:rPr>
              <a:t>Blue tangs swimming in an elkhorn coral forest</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p:cNvSpPr>
          <p:nvPr>
            <p:ph type="title"/>
          </p:nvPr>
        </p:nvSpPr>
        <p:spPr/>
        <p:txBody>
          <a:bodyPr/>
          <a:lstStyle/>
          <a:p>
            <a:pPr eaLnBrk="1" hangingPunct="1"/>
            <a:r>
              <a:rPr lang="en-GB" altLang="en-US" sz="4000" smtClean="0"/>
              <a:t>Logistic Map:</a:t>
            </a:r>
            <a:br>
              <a:rPr lang="en-GB" altLang="en-US" sz="4000" smtClean="0"/>
            </a:br>
            <a:r>
              <a:rPr lang="en-GB" altLang="en-US" sz="4000" smtClean="0"/>
              <a:t>Stability of the equilibria</a:t>
            </a:r>
          </a:p>
        </p:txBody>
      </p:sp>
      <p:sp>
        <p:nvSpPr>
          <p:cNvPr id="89091" name="Rectangle 3"/>
          <p:cNvSpPr>
            <a:spLocks noGrp="1"/>
          </p:cNvSpPr>
          <p:nvPr>
            <p:ph type="body" sz="half" idx="1"/>
          </p:nvPr>
        </p:nvSpPr>
        <p:spPr>
          <a:xfrm>
            <a:off x="457200" y="1600200"/>
            <a:ext cx="7859713" cy="4525963"/>
          </a:xfrm>
        </p:spPr>
        <p:txBody>
          <a:bodyPr/>
          <a:lstStyle/>
          <a:p>
            <a:pPr eaLnBrk="1" hangingPunct="1"/>
            <a:r>
              <a:rPr lang="en-GB" altLang="en-US" sz="2400" smtClean="0"/>
              <a:t>We study the dynamics close to the equilibrium</a:t>
            </a:r>
          </a:p>
          <a:p>
            <a:pPr eaLnBrk="1" hangingPunct="1"/>
            <a:r>
              <a:rPr lang="en-GB" altLang="en-US" sz="2400" smtClean="0"/>
              <a:t>The distance from the equilibrium is </a:t>
            </a:r>
          </a:p>
          <a:p>
            <a:pPr eaLnBrk="1" hangingPunct="1"/>
            <a:r>
              <a:rPr lang="en-GB" altLang="en-US" sz="2400" smtClean="0"/>
              <a:t>The dynamics close to equilibrium are approximately: </a:t>
            </a:r>
          </a:p>
          <a:p>
            <a:pPr eaLnBrk="1" hangingPunct="1"/>
            <a:endParaRPr lang="en-GB" altLang="en-US" sz="2400" smtClean="0"/>
          </a:p>
          <a:p>
            <a:pPr eaLnBrk="1" hangingPunct="1"/>
            <a:endParaRPr lang="en-GB" altLang="en-US" sz="2400" smtClean="0"/>
          </a:p>
          <a:p>
            <a:pPr eaLnBrk="1" hangingPunct="1"/>
            <a:r>
              <a:rPr lang="en-GB" altLang="en-US" sz="2400" smtClean="0"/>
              <a:t>If                  :</a:t>
            </a:r>
          </a:p>
          <a:p>
            <a:pPr eaLnBrk="1" hangingPunct="1"/>
            <a:r>
              <a:rPr lang="en-GB" altLang="en-US" sz="2400" smtClean="0"/>
              <a:t>Note that if the multiplier is &lt;-1 the equilibrium is unstable</a:t>
            </a:r>
          </a:p>
          <a:p>
            <a:pPr eaLnBrk="1" hangingPunct="1"/>
            <a:endParaRPr lang="en-GB" altLang="en-US" sz="2400" smtClean="0"/>
          </a:p>
          <a:p>
            <a:pPr eaLnBrk="1" hangingPunct="1"/>
            <a:r>
              <a:rPr lang="en-GB" altLang="en-US" sz="2400" smtClean="0"/>
              <a:t>Stable if  0&lt;</a:t>
            </a:r>
            <a:r>
              <a:rPr lang="en-GB" altLang="en-US" sz="2400" i="1" smtClean="0"/>
              <a:t>rk</a:t>
            </a:r>
            <a:r>
              <a:rPr lang="en-GB" altLang="en-US" sz="2400" smtClean="0"/>
              <a:t>&lt;2</a:t>
            </a:r>
          </a:p>
          <a:p>
            <a:pPr eaLnBrk="1" hangingPunct="1"/>
            <a:endParaRPr lang="en-GB" altLang="en-US" sz="2400" smtClean="0"/>
          </a:p>
          <a:p>
            <a:pPr eaLnBrk="1" hangingPunct="1"/>
            <a:endParaRPr lang="en-GB" altLang="en-US" sz="2400" smtClean="0"/>
          </a:p>
          <a:p>
            <a:pPr eaLnBrk="1" hangingPunct="1"/>
            <a:endParaRPr lang="en-GB" altLang="en-US" sz="2400" smtClean="0"/>
          </a:p>
        </p:txBody>
      </p:sp>
      <p:graphicFrame>
        <p:nvGraphicFramePr>
          <p:cNvPr id="89092" name="Object 4"/>
          <p:cNvGraphicFramePr>
            <a:graphicFrameLocks noGrp="1" noChangeAspect="1"/>
          </p:cNvGraphicFramePr>
          <p:nvPr>
            <p:ph sz="quarter" idx="2"/>
          </p:nvPr>
        </p:nvGraphicFramePr>
        <p:xfrm>
          <a:off x="5580063" y="2001838"/>
          <a:ext cx="1841500" cy="563562"/>
        </p:xfrm>
        <a:graphic>
          <a:graphicData uri="http://schemas.openxmlformats.org/presentationml/2006/ole">
            <mc:AlternateContent xmlns:mc="http://schemas.openxmlformats.org/markup-compatibility/2006">
              <mc:Choice xmlns:v="urn:schemas-microsoft-com:vml" Requires="v">
                <p:oleObj spid="_x0000_s89116" name="Equation" r:id="rId3" imgW="787400" imgH="241300" progId="Equation.3">
                  <p:embed/>
                </p:oleObj>
              </mc:Choice>
              <mc:Fallback>
                <p:oleObj name="Equation" r:id="rId3" imgW="7874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2001838"/>
                        <a:ext cx="18415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3" name="Object 5"/>
          <p:cNvGraphicFramePr>
            <a:graphicFrameLocks noChangeAspect="1"/>
          </p:cNvGraphicFramePr>
          <p:nvPr/>
        </p:nvGraphicFramePr>
        <p:xfrm>
          <a:off x="2771775" y="2924175"/>
          <a:ext cx="4008438" cy="660400"/>
        </p:xfrm>
        <a:graphic>
          <a:graphicData uri="http://schemas.openxmlformats.org/presentationml/2006/ole">
            <mc:AlternateContent xmlns:mc="http://schemas.openxmlformats.org/markup-compatibility/2006">
              <mc:Choice xmlns:v="urn:schemas-microsoft-com:vml" Requires="v">
                <p:oleObj spid="_x0000_s89117" name="Equation" r:id="rId5" imgW="1459866" imgH="241195" progId="Equation.3">
                  <p:embed/>
                </p:oleObj>
              </mc:Choice>
              <mc:Fallback>
                <p:oleObj name="Equation" r:id="rId5" imgW="1459866" imgH="24119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2924175"/>
                        <a:ext cx="400843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4" name="Object 6"/>
          <p:cNvGraphicFramePr>
            <a:graphicFrameLocks noGrp="1" noChangeAspect="1"/>
          </p:cNvGraphicFramePr>
          <p:nvPr>
            <p:ph sz="quarter" idx="3"/>
          </p:nvPr>
        </p:nvGraphicFramePr>
        <p:xfrm>
          <a:off x="1187450" y="3716338"/>
          <a:ext cx="1152525" cy="498475"/>
        </p:xfrm>
        <a:graphic>
          <a:graphicData uri="http://schemas.openxmlformats.org/presentationml/2006/ole">
            <mc:AlternateContent xmlns:mc="http://schemas.openxmlformats.org/markup-compatibility/2006">
              <mc:Choice xmlns:v="urn:schemas-microsoft-com:vml" Requires="v">
                <p:oleObj spid="_x0000_s89118" name="Equation" r:id="rId7" imgW="469696" imgH="203112" progId="Equation.3">
                  <p:embed/>
                </p:oleObj>
              </mc:Choice>
              <mc:Fallback>
                <p:oleObj name="Equation" r:id="rId7" imgW="469696" imgH="203112"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3716338"/>
                        <a:ext cx="11525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5" name="Object 7"/>
          <p:cNvGraphicFramePr>
            <a:graphicFrameLocks noChangeAspect="1"/>
          </p:cNvGraphicFramePr>
          <p:nvPr/>
        </p:nvGraphicFramePr>
        <p:xfrm>
          <a:off x="2771775" y="3644900"/>
          <a:ext cx="2579688" cy="625475"/>
        </p:xfrm>
        <a:graphic>
          <a:graphicData uri="http://schemas.openxmlformats.org/presentationml/2006/ole">
            <mc:AlternateContent xmlns:mc="http://schemas.openxmlformats.org/markup-compatibility/2006">
              <mc:Choice xmlns:v="urn:schemas-microsoft-com:vml" Requires="v">
                <p:oleObj spid="_x0000_s89119" name="Equation" r:id="rId9" imgW="939800" imgH="228600" progId="Equation.3">
                  <p:embed/>
                </p:oleObj>
              </mc:Choice>
              <mc:Fallback>
                <p:oleObj name="Equation" r:id="rId9" imgW="939800" imgH="2286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775" y="3644900"/>
                        <a:ext cx="2579688"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lstStyle/>
          <a:p>
            <a:pPr eaLnBrk="1" hangingPunct="1"/>
            <a:r>
              <a:rPr lang="en-GB" altLang="en-US" sz="4000" smtClean="0"/>
              <a:t>Logistic Map:</a:t>
            </a:r>
            <a:br>
              <a:rPr lang="en-GB" altLang="en-US" sz="4000" smtClean="0"/>
            </a:br>
            <a:r>
              <a:rPr lang="en-GB" altLang="en-US" sz="4000" smtClean="0"/>
              <a:t>Stability of the equilibrium</a:t>
            </a:r>
          </a:p>
        </p:txBody>
      </p:sp>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2420938"/>
            <a:ext cx="33242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0116" name="Object 4"/>
          <p:cNvGraphicFramePr>
            <a:graphicFrameLocks noChangeAspect="1"/>
          </p:cNvGraphicFramePr>
          <p:nvPr/>
        </p:nvGraphicFramePr>
        <p:xfrm>
          <a:off x="5600700" y="2205038"/>
          <a:ext cx="1131888" cy="433387"/>
        </p:xfrm>
        <a:graphic>
          <a:graphicData uri="http://schemas.openxmlformats.org/presentationml/2006/ole">
            <mc:AlternateContent xmlns:mc="http://schemas.openxmlformats.org/markup-compatibility/2006">
              <mc:Choice xmlns:v="urn:schemas-microsoft-com:vml" Requires="v">
                <p:oleObj spid="_x0000_s90145" name="Equation" r:id="rId4" imgW="596900" imgH="228600" progId="Equation.3">
                  <p:embed/>
                </p:oleObj>
              </mc:Choice>
              <mc:Fallback>
                <p:oleObj name="Equation" r:id="rId4" imgW="5969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0700" y="2205038"/>
                        <a:ext cx="1131888"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0117" name="Group 5"/>
          <p:cNvGrpSpPr>
            <a:grpSpLocks/>
          </p:cNvGrpSpPr>
          <p:nvPr/>
        </p:nvGrpSpPr>
        <p:grpSpPr bwMode="auto">
          <a:xfrm>
            <a:off x="1655763" y="2205038"/>
            <a:ext cx="4679950" cy="4103687"/>
            <a:chOff x="1043" y="1389"/>
            <a:chExt cx="2948" cy="2585"/>
          </a:xfrm>
        </p:grpSpPr>
        <p:graphicFrame>
          <p:nvGraphicFramePr>
            <p:cNvPr id="90121" name="Object 6"/>
            <p:cNvGraphicFramePr>
              <a:graphicFrameLocks noChangeAspect="1"/>
            </p:cNvGraphicFramePr>
            <p:nvPr/>
          </p:nvGraphicFramePr>
          <p:xfrm>
            <a:off x="1043" y="1389"/>
            <a:ext cx="408" cy="333"/>
          </p:xfrm>
          <a:graphic>
            <a:graphicData uri="http://schemas.openxmlformats.org/presentationml/2006/ole">
              <mc:AlternateContent xmlns:mc="http://schemas.openxmlformats.org/markup-compatibility/2006">
                <mc:Choice xmlns:v="urn:schemas-microsoft-com:vml" Requires="v">
                  <p:oleObj spid="_x0000_s90146" name="Equation" r:id="rId6" imgW="279400" imgH="228600" progId="Equation.3">
                    <p:embed/>
                  </p:oleObj>
                </mc:Choice>
                <mc:Fallback>
                  <p:oleObj name="Equation" r:id="rId6" imgW="279400" imgH="2286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 y="1389"/>
                          <a:ext cx="408"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22" name="Object 7"/>
            <p:cNvGraphicFramePr>
              <a:graphicFrameLocks noChangeAspect="1"/>
            </p:cNvGraphicFramePr>
            <p:nvPr/>
          </p:nvGraphicFramePr>
          <p:xfrm>
            <a:off x="3629" y="3566"/>
            <a:ext cx="362" cy="408"/>
          </p:xfrm>
          <a:graphic>
            <a:graphicData uri="http://schemas.openxmlformats.org/presentationml/2006/ole">
              <mc:AlternateContent xmlns:mc="http://schemas.openxmlformats.org/markup-compatibility/2006">
                <mc:Choice xmlns:v="urn:schemas-microsoft-com:vml" Requires="v">
                  <p:oleObj spid="_x0000_s90147" name="Equation" r:id="rId8" imgW="203112" imgH="228501" progId="Equation.3">
                    <p:embed/>
                  </p:oleObj>
                </mc:Choice>
                <mc:Fallback>
                  <p:oleObj name="Equation" r:id="rId8" imgW="203112" imgH="228501"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9" y="3566"/>
                          <a:ext cx="36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23" name="Line 8"/>
            <p:cNvSpPr>
              <a:spLocks noChangeShapeType="1"/>
            </p:cNvSpPr>
            <p:nvPr/>
          </p:nvSpPr>
          <p:spPr bwMode="auto">
            <a:xfrm>
              <a:off x="2858" y="1797"/>
              <a:ext cx="0" cy="176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90124" name="Text Box 9"/>
            <p:cNvSpPr txBox="1">
              <a:spLocks noChangeArrowheads="1"/>
            </p:cNvSpPr>
            <p:nvPr/>
          </p:nvSpPr>
          <p:spPr bwMode="auto">
            <a:xfrm>
              <a:off x="2767" y="3521"/>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t>k</a:t>
              </a:r>
              <a:endParaRPr lang="en-US" altLang="en-US" sz="2400" i="1"/>
            </a:p>
          </p:txBody>
        </p:sp>
      </p:grpSp>
      <p:graphicFrame>
        <p:nvGraphicFramePr>
          <p:cNvPr id="90118" name="Object 10"/>
          <p:cNvGraphicFramePr>
            <a:graphicFrameLocks noChangeAspect="1"/>
          </p:cNvGraphicFramePr>
          <p:nvPr/>
        </p:nvGraphicFramePr>
        <p:xfrm>
          <a:off x="5294313" y="4365625"/>
          <a:ext cx="2590800" cy="495300"/>
        </p:xfrm>
        <a:graphic>
          <a:graphicData uri="http://schemas.openxmlformats.org/presentationml/2006/ole">
            <mc:AlternateContent xmlns:mc="http://schemas.openxmlformats.org/markup-compatibility/2006">
              <mc:Choice xmlns:v="urn:schemas-microsoft-com:vml" Requires="v">
                <p:oleObj spid="_x0000_s90148" name="Equation" r:id="rId10" imgW="1460500" imgH="228600" progId="Equation.3">
                  <p:embed/>
                </p:oleObj>
              </mc:Choice>
              <mc:Fallback>
                <p:oleObj name="Equation" r:id="rId10" imgW="1460500" imgH="2286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94313" y="4365625"/>
                        <a:ext cx="25908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51" name="Text Box 11"/>
          <p:cNvSpPr txBox="1">
            <a:spLocks noChangeArrowheads="1"/>
          </p:cNvSpPr>
          <p:nvPr/>
        </p:nvSpPr>
        <p:spPr bwMode="auto">
          <a:xfrm>
            <a:off x="5292725" y="4340225"/>
            <a:ext cx="26654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N</a:t>
            </a:r>
            <a:r>
              <a:rPr lang="en-GB" altLang="en-US" sz="2400" i="1" baseline="-25000">
                <a:latin typeface="Times New Roman" panose="02020603050405020304" pitchFamily="18" charset="0"/>
              </a:rPr>
              <a:t>t+1</a:t>
            </a:r>
            <a:r>
              <a:rPr lang="en-GB" altLang="en-US" sz="2400" i="1">
                <a:latin typeface="Times New Roman" panose="02020603050405020304" pitchFamily="18" charset="0"/>
              </a:rPr>
              <a:t>=f(N</a:t>
            </a:r>
            <a:r>
              <a:rPr lang="en-GB" altLang="en-US" sz="2400" i="1" baseline="-25000">
                <a:latin typeface="Times New Roman" panose="02020603050405020304" pitchFamily="18" charset="0"/>
              </a:rPr>
              <a:t>t</a:t>
            </a:r>
            <a:r>
              <a:rPr lang="en-GB" altLang="en-US" sz="2400" i="1">
                <a:latin typeface="Times New Roman" panose="02020603050405020304" pitchFamily="18" charset="0"/>
              </a:rPr>
              <a:t>)</a:t>
            </a:r>
            <a:endParaRPr lang="en-US" altLang="en-US" sz="2400" i="1">
              <a:latin typeface="Times New Roman" panose="02020603050405020304" pitchFamily="18" charset="0"/>
            </a:endParaRPr>
          </a:p>
        </p:txBody>
      </p:sp>
      <p:sp>
        <p:nvSpPr>
          <p:cNvPr id="266252" name="Line 12"/>
          <p:cNvSpPr>
            <a:spLocks noChangeShapeType="1"/>
          </p:cNvSpPr>
          <p:nvPr/>
        </p:nvSpPr>
        <p:spPr bwMode="auto">
          <a:xfrm>
            <a:off x="3924300" y="2924175"/>
            <a:ext cx="1295400" cy="1296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1" grpId="0" animBg="1"/>
      <p:bldP spid="26625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p:txBody>
          <a:bodyPr/>
          <a:lstStyle/>
          <a:p>
            <a:pPr eaLnBrk="1" hangingPunct="1"/>
            <a:r>
              <a:rPr lang="en-GB" altLang="en-US" smtClean="0"/>
              <a:t>Stability of the equilibrium</a:t>
            </a:r>
          </a:p>
        </p:txBody>
      </p:sp>
      <p:sp>
        <p:nvSpPr>
          <p:cNvPr id="91139" name="Rectangle 3"/>
          <p:cNvSpPr>
            <a:spLocks noGrp="1"/>
          </p:cNvSpPr>
          <p:nvPr>
            <p:ph type="body" sz="half" idx="1"/>
          </p:nvPr>
        </p:nvSpPr>
        <p:spPr>
          <a:xfrm>
            <a:off x="457200" y="1600200"/>
            <a:ext cx="7859713" cy="4525963"/>
          </a:xfrm>
        </p:spPr>
        <p:txBody>
          <a:bodyPr/>
          <a:lstStyle/>
          <a:p>
            <a:pPr eaLnBrk="1" hangingPunct="1">
              <a:lnSpc>
                <a:spcPct val="90000"/>
              </a:lnSpc>
            </a:pPr>
            <a:r>
              <a:rPr lang="en-GB" altLang="en-US" sz="2800" smtClean="0"/>
              <a:t>So what happens if the equilibrium loses stability?</a:t>
            </a:r>
          </a:p>
          <a:p>
            <a:pPr eaLnBrk="1" hangingPunct="1">
              <a:lnSpc>
                <a:spcPct val="90000"/>
              </a:lnSpc>
            </a:pPr>
            <a:r>
              <a:rPr lang="en-GB" altLang="en-US" sz="2800" smtClean="0"/>
              <a:t>The analysis suggests periodic oscillations. Does this settle into a stable pattern?</a:t>
            </a:r>
          </a:p>
          <a:p>
            <a:pPr eaLnBrk="1" hangingPunct="1">
              <a:lnSpc>
                <a:spcPct val="90000"/>
              </a:lnSpc>
            </a:pPr>
            <a:r>
              <a:rPr lang="en-GB" altLang="en-US" sz="2800" smtClean="0"/>
              <a:t>We can find the value for the next step from </a:t>
            </a:r>
            <a:r>
              <a:rPr lang="en-GB" altLang="en-US" sz="2800" i="1" smtClean="0"/>
              <a:t>N</a:t>
            </a:r>
            <a:r>
              <a:rPr lang="en-GB" altLang="en-US" sz="2800" i="1" baseline="-25000" smtClean="0"/>
              <a:t>t+1</a:t>
            </a:r>
            <a:r>
              <a:rPr lang="en-GB" altLang="en-US" sz="2800" i="1" smtClean="0"/>
              <a:t>=f(N</a:t>
            </a:r>
            <a:r>
              <a:rPr lang="en-GB" altLang="en-US" sz="2800" i="1" baseline="-25000" smtClean="0"/>
              <a:t>t</a:t>
            </a:r>
            <a:r>
              <a:rPr lang="en-GB" altLang="en-US" sz="2800" i="1" smtClean="0"/>
              <a:t>)</a:t>
            </a:r>
          </a:p>
          <a:p>
            <a:pPr eaLnBrk="1" hangingPunct="1">
              <a:lnSpc>
                <a:spcPct val="90000"/>
              </a:lnSpc>
            </a:pPr>
            <a:r>
              <a:rPr lang="en-GB" altLang="en-US" sz="2800" smtClean="0"/>
              <a:t>So after 2 steps we have</a:t>
            </a:r>
          </a:p>
          <a:p>
            <a:pPr eaLnBrk="1" hangingPunct="1">
              <a:lnSpc>
                <a:spcPct val="90000"/>
              </a:lnSpc>
            </a:pPr>
            <a:endParaRPr lang="en-GB" altLang="en-US" sz="2800" smtClean="0"/>
          </a:p>
          <a:p>
            <a:pPr eaLnBrk="1" hangingPunct="1">
              <a:lnSpc>
                <a:spcPct val="90000"/>
              </a:lnSpc>
            </a:pPr>
            <a:endParaRPr lang="en-GB" altLang="en-US" sz="2800" smtClean="0"/>
          </a:p>
          <a:p>
            <a:pPr eaLnBrk="1" hangingPunct="1">
              <a:lnSpc>
                <a:spcPct val="90000"/>
              </a:lnSpc>
            </a:pPr>
            <a:r>
              <a:rPr lang="en-GB" altLang="en-US" sz="2800" smtClean="0"/>
              <a:t>Is there an equilibrium that is reached if we look at every second step? </a:t>
            </a:r>
          </a:p>
          <a:p>
            <a:pPr eaLnBrk="1" hangingPunct="1">
              <a:lnSpc>
                <a:spcPct val="90000"/>
              </a:lnSpc>
            </a:pPr>
            <a:endParaRPr lang="en-GB" altLang="en-US" sz="2800" smtClean="0"/>
          </a:p>
          <a:p>
            <a:pPr eaLnBrk="1" hangingPunct="1">
              <a:lnSpc>
                <a:spcPct val="90000"/>
              </a:lnSpc>
            </a:pPr>
            <a:endParaRPr lang="en-GB" altLang="en-US" sz="2800" smtClean="0"/>
          </a:p>
          <a:p>
            <a:pPr eaLnBrk="1" hangingPunct="1">
              <a:lnSpc>
                <a:spcPct val="90000"/>
              </a:lnSpc>
            </a:pPr>
            <a:endParaRPr lang="en-GB" altLang="en-US" sz="2800" smtClean="0"/>
          </a:p>
          <a:p>
            <a:pPr eaLnBrk="1" hangingPunct="1">
              <a:lnSpc>
                <a:spcPct val="90000"/>
              </a:lnSpc>
            </a:pPr>
            <a:endParaRPr lang="en-GB" altLang="en-US" sz="2800" smtClean="0"/>
          </a:p>
          <a:p>
            <a:pPr eaLnBrk="1" hangingPunct="1">
              <a:lnSpc>
                <a:spcPct val="90000"/>
              </a:lnSpc>
            </a:pPr>
            <a:endParaRPr lang="en-GB" altLang="en-US" sz="2800" smtClean="0"/>
          </a:p>
          <a:p>
            <a:pPr eaLnBrk="1" hangingPunct="1">
              <a:lnSpc>
                <a:spcPct val="90000"/>
              </a:lnSpc>
            </a:pPr>
            <a:endParaRPr lang="en-GB" altLang="en-US" sz="2800" smtClean="0"/>
          </a:p>
          <a:p>
            <a:pPr eaLnBrk="1" hangingPunct="1">
              <a:lnSpc>
                <a:spcPct val="90000"/>
              </a:lnSpc>
            </a:pPr>
            <a:endParaRPr lang="en-GB" altLang="en-US" sz="2800" smtClean="0"/>
          </a:p>
        </p:txBody>
      </p:sp>
      <p:graphicFrame>
        <p:nvGraphicFramePr>
          <p:cNvPr id="91140" name="Object 8"/>
          <p:cNvGraphicFramePr>
            <a:graphicFrameLocks noChangeAspect="1"/>
          </p:cNvGraphicFramePr>
          <p:nvPr/>
        </p:nvGraphicFramePr>
        <p:xfrm>
          <a:off x="2287588" y="4437063"/>
          <a:ext cx="3487737" cy="581025"/>
        </p:xfrm>
        <a:graphic>
          <a:graphicData uri="http://schemas.openxmlformats.org/presentationml/2006/ole">
            <mc:AlternateContent xmlns:mc="http://schemas.openxmlformats.org/markup-compatibility/2006">
              <mc:Choice xmlns:v="urn:schemas-microsoft-com:vml" Requires="v">
                <p:oleObj spid="_x0000_s91146" name="Equation" r:id="rId3" imgW="1676400" imgH="228600" progId="Equation.3">
                  <p:embed/>
                </p:oleObj>
              </mc:Choice>
              <mc:Fallback>
                <p:oleObj name="Equation" r:id="rId3" imgW="1676400" imgH="2286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588" y="4437063"/>
                        <a:ext cx="3487737"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 name="Group 15"/>
          <p:cNvGrpSpPr>
            <a:grpSpLocks/>
          </p:cNvGrpSpPr>
          <p:nvPr/>
        </p:nvGrpSpPr>
        <p:grpSpPr bwMode="auto">
          <a:xfrm>
            <a:off x="3492500" y="1773238"/>
            <a:ext cx="2663825" cy="2808287"/>
            <a:chOff x="431" y="961"/>
            <a:chExt cx="1451" cy="1652"/>
          </a:xfrm>
        </p:grpSpPr>
        <p:pic>
          <p:nvPicPr>
            <p:cNvPr id="9217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 y="1162"/>
              <a:ext cx="1451"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8" name="Text Box 13"/>
            <p:cNvSpPr txBox="1">
              <a:spLocks noChangeArrowheads="1"/>
            </p:cNvSpPr>
            <p:nvPr/>
          </p:nvSpPr>
          <p:spPr bwMode="auto">
            <a:xfrm>
              <a:off x="567" y="961"/>
              <a:ext cx="960" cy="4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i="1" baseline="-25000">
                  <a:latin typeface="Times New Roman" panose="02020603050405020304" pitchFamily="18" charset="0"/>
                </a:rPr>
                <a:t> k</a:t>
              </a:r>
              <a:r>
                <a:rPr lang="en-GB" altLang="en-US" sz="3600" baseline="-25000">
                  <a:latin typeface="Times New Roman" panose="02020603050405020304" pitchFamily="18" charset="0"/>
                </a:rPr>
                <a:t>=1.75</a:t>
              </a:r>
            </a:p>
            <a:p>
              <a:pPr eaLnBrk="1" hangingPunct="1">
                <a:spcBef>
                  <a:spcPct val="50000"/>
                </a:spcBef>
                <a:buFontTx/>
                <a:buNone/>
              </a:pPr>
              <a:endParaRPr lang="en-GB" altLang="en-US" sz="2400" baseline="-25000">
                <a:latin typeface="Times New Roman" panose="02020603050405020304" pitchFamily="18" charset="0"/>
              </a:endParaRPr>
            </a:p>
          </p:txBody>
        </p:sp>
      </p:grpSp>
      <p:sp>
        <p:nvSpPr>
          <p:cNvPr id="92163" name="Rectangle 2"/>
          <p:cNvSpPr>
            <a:spLocks noGrp="1"/>
          </p:cNvSpPr>
          <p:nvPr>
            <p:ph type="title"/>
          </p:nvPr>
        </p:nvSpPr>
        <p:spPr/>
        <p:txBody>
          <a:bodyPr/>
          <a:lstStyle/>
          <a:p>
            <a:pPr eaLnBrk="1" hangingPunct="1"/>
            <a:r>
              <a:rPr lang="en-GB" altLang="en-US" sz="4000" smtClean="0"/>
              <a:t>Logistic Map</a:t>
            </a:r>
            <a:br>
              <a:rPr lang="en-GB" altLang="en-US" sz="4000" smtClean="0"/>
            </a:br>
            <a:r>
              <a:rPr lang="en-GB" altLang="en-US" sz="4000" smtClean="0"/>
              <a:t>Period 2 cycle</a:t>
            </a:r>
          </a:p>
        </p:txBody>
      </p:sp>
      <p:graphicFrame>
        <p:nvGraphicFramePr>
          <p:cNvPr id="92164" name="Object 3"/>
          <p:cNvGraphicFramePr>
            <a:graphicFrameLocks noGrp="1" noChangeAspect="1"/>
          </p:cNvGraphicFramePr>
          <p:nvPr>
            <p:ph sz="half" idx="1"/>
          </p:nvPr>
        </p:nvGraphicFramePr>
        <p:xfrm>
          <a:off x="2268538" y="2225675"/>
          <a:ext cx="647700" cy="485775"/>
        </p:xfrm>
        <a:graphic>
          <a:graphicData uri="http://schemas.openxmlformats.org/presentationml/2006/ole">
            <mc:AlternateContent xmlns:mc="http://schemas.openxmlformats.org/markup-compatibility/2006">
              <mc:Choice xmlns:v="urn:schemas-microsoft-com:vml" Requires="v">
                <p:oleObj spid="_x0000_s92194" name="Equation" r:id="rId4" imgW="304668" imgH="228501" progId="Equation.3">
                  <p:embed/>
                </p:oleObj>
              </mc:Choice>
              <mc:Fallback>
                <p:oleObj name="Equation" r:id="rId4" imgW="304668" imgH="228501"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2225675"/>
                        <a:ext cx="6477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5" name="Object 4"/>
          <p:cNvGraphicFramePr>
            <a:graphicFrameLocks noGrp="1" noChangeAspect="1"/>
          </p:cNvGraphicFramePr>
          <p:nvPr>
            <p:ph sz="half" idx="2"/>
          </p:nvPr>
        </p:nvGraphicFramePr>
        <p:xfrm>
          <a:off x="5076825" y="4797425"/>
          <a:ext cx="574675" cy="647700"/>
        </p:xfrm>
        <a:graphic>
          <a:graphicData uri="http://schemas.openxmlformats.org/presentationml/2006/ole">
            <mc:AlternateContent xmlns:mc="http://schemas.openxmlformats.org/markup-compatibility/2006">
              <mc:Choice xmlns:v="urn:schemas-microsoft-com:vml" Requires="v">
                <p:oleObj spid="_x0000_s92195" name="Equation" r:id="rId6" imgW="203112" imgH="228501" progId="Equation.3">
                  <p:embed/>
                </p:oleObj>
              </mc:Choice>
              <mc:Fallback>
                <p:oleObj name="Equation" r:id="rId6" imgW="203112" imgH="228501"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5" y="4797425"/>
                        <a:ext cx="574675"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6" name="Object 7"/>
          <p:cNvGraphicFramePr>
            <a:graphicFrameLocks noChangeAspect="1"/>
          </p:cNvGraphicFramePr>
          <p:nvPr/>
        </p:nvGraphicFramePr>
        <p:xfrm>
          <a:off x="6240463" y="4170363"/>
          <a:ext cx="1744662" cy="627062"/>
        </p:xfrm>
        <a:graphic>
          <a:graphicData uri="http://schemas.openxmlformats.org/presentationml/2006/ole">
            <mc:AlternateContent xmlns:mc="http://schemas.openxmlformats.org/markup-compatibility/2006">
              <mc:Choice xmlns:v="urn:schemas-microsoft-com:vml" Requires="v">
                <p:oleObj spid="_x0000_s92196" name="Equation" r:id="rId8" imgW="634725" imgH="228501" progId="Equation.3">
                  <p:embed/>
                </p:oleObj>
              </mc:Choice>
              <mc:Fallback>
                <p:oleObj name="Equation" r:id="rId8" imgW="634725" imgH="228501"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0463" y="4170363"/>
                        <a:ext cx="1744662" cy="62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4"/>
          <p:cNvGrpSpPr>
            <a:grpSpLocks/>
          </p:cNvGrpSpPr>
          <p:nvPr/>
        </p:nvGrpSpPr>
        <p:grpSpPr bwMode="auto">
          <a:xfrm>
            <a:off x="3492500" y="1773238"/>
            <a:ext cx="2627313" cy="2781300"/>
            <a:chOff x="0" y="2704"/>
            <a:chExt cx="1451" cy="1616"/>
          </a:xfrm>
        </p:grpSpPr>
        <p:pic>
          <p:nvPicPr>
            <p:cNvPr id="9217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869"/>
              <a:ext cx="1451"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6" name="Text Box 22"/>
            <p:cNvSpPr txBox="1">
              <a:spLocks noChangeArrowheads="1"/>
            </p:cNvSpPr>
            <p:nvPr/>
          </p:nvSpPr>
          <p:spPr bwMode="auto">
            <a:xfrm>
              <a:off x="113" y="2704"/>
              <a:ext cx="960" cy="4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i="1" baseline="-25000">
                  <a:latin typeface="Times New Roman" panose="02020603050405020304" pitchFamily="18" charset="0"/>
                </a:rPr>
                <a:t> k</a:t>
              </a:r>
              <a:r>
                <a:rPr lang="en-GB" altLang="en-US" sz="3600" baseline="-25000">
                  <a:latin typeface="Times New Roman" panose="02020603050405020304" pitchFamily="18" charset="0"/>
                </a:rPr>
                <a:t>=2.00</a:t>
              </a:r>
            </a:p>
            <a:p>
              <a:pPr eaLnBrk="1" hangingPunct="1">
                <a:spcBef>
                  <a:spcPct val="50000"/>
                </a:spcBef>
                <a:buFontTx/>
                <a:buNone/>
              </a:pPr>
              <a:endParaRPr lang="en-GB" altLang="en-US" sz="2400" baseline="-25000">
                <a:latin typeface="Times New Roman" panose="02020603050405020304" pitchFamily="18" charset="0"/>
              </a:endParaRPr>
            </a:p>
          </p:txBody>
        </p:sp>
      </p:grpSp>
      <p:grpSp>
        <p:nvGrpSpPr>
          <p:cNvPr id="4" name="Group 25"/>
          <p:cNvGrpSpPr>
            <a:grpSpLocks/>
          </p:cNvGrpSpPr>
          <p:nvPr/>
        </p:nvGrpSpPr>
        <p:grpSpPr bwMode="auto">
          <a:xfrm>
            <a:off x="3492500" y="1773238"/>
            <a:ext cx="2446338" cy="2808287"/>
            <a:chOff x="2200" y="1117"/>
            <a:chExt cx="1541" cy="1769"/>
          </a:xfrm>
        </p:grpSpPr>
        <p:pic>
          <p:nvPicPr>
            <p:cNvPr id="92173"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0" y="1413"/>
              <a:ext cx="1541" cy="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4" name="Text Box 21"/>
            <p:cNvSpPr txBox="1">
              <a:spLocks noChangeArrowheads="1"/>
            </p:cNvSpPr>
            <p:nvPr/>
          </p:nvSpPr>
          <p:spPr bwMode="auto">
            <a:xfrm>
              <a:off x="2426" y="1117"/>
              <a:ext cx="876"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i="1" baseline="-25000">
                  <a:latin typeface="Times New Roman" panose="02020603050405020304" pitchFamily="18" charset="0"/>
                </a:rPr>
                <a:t> k</a:t>
              </a:r>
              <a:r>
                <a:rPr lang="en-GB" altLang="en-US" sz="3600" baseline="-25000">
                  <a:latin typeface="Times New Roman" panose="02020603050405020304" pitchFamily="18" charset="0"/>
                </a:rPr>
                <a:t>=2.25</a:t>
              </a:r>
            </a:p>
            <a:p>
              <a:pPr eaLnBrk="1" hangingPunct="1">
                <a:spcBef>
                  <a:spcPct val="50000"/>
                </a:spcBef>
                <a:buFontTx/>
                <a:buNone/>
              </a:pPr>
              <a:endParaRPr lang="en-GB" altLang="en-US" sz="2400" baseline="-25000">
                <a:latin typeface="Times New Roman" panose="02020603050405020304" pitchFamily="18" charset="0"/>
              </a:endParaRPr>
            </a:p>
          </p:txBody>
        </p:sp>
      </p:grpSp>
      <p:grpSp>
        <p:nvGrpSpPr>
          <p:cNvPr id="5" name="Group 29"/>
          <p:cNvGrpSpPr>
            <a:grpSpLocks/>
          </p:cNvGrpSpPr>
          <p:nvPr/>
        </p:nvGrpSpPr>
        <p:grpSpPr bwMode="auto">
          <a:xfrm>
            <a:off x="4656138" y="2686050"/>
            <a:ext cx="803275" cy="757238"/>
            <a:chOff x="2933" y="1692"/>
            <a:chExt cx="506" cy="477"/>
          </a:xfrm>
        </p:grpSpPr>
        <p:sp>
          <p:nvSpPr>
            <p:cNvPr id="92171" name="Oval 26"/>
            <p:cNvSpPr>
              <a:spLocks noChangeArrowheads="1"/>
            </p:cNvSpPr>
            <p:nvPr/>
          </p:nvSpPr>
          <p:spPr bwMode="auto">
            <a:xfrm>
              <a:off x="3393" y="1692"/>
              <a:ext cx="46" cy="46"/>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92172" name="Oval 27"/>
            <p:cNvSpPr>
              <a:spLocks noChangeArrowheads="1"/>
            </p:cNvSpPr>
            <p:nvPr/>
          </p:nvSpPr>
          <p:spPr bwMode="auto">
            <a:xfrm>
              <a:off x="2933" y="2123"/>
              <a:ext cx="46" cy="46"/>
            </a:xfrm>
            <a:prstGeom prst="ellipse">
              <a:avLst/>
            </a:prstGeom>
            <a:solidFill>
              <a:schemeClr val="tx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
        <p:nvSpPr>
          <p:cNvPr id="197660" name="Oval 28"/>
          <p:cNvSpPr>
            <a:spLocks noChangeArrowheads="1"/>
          </p:cNvSpPr>
          <p:nvPr/>
        </p:nvSpPr>
        <p:spPr bwMode="auto">
          <a:xfrm>
            <a:off x="5075238" y="2995613"/>
            <a:ext cx="73025" cy="73025"/>
          </a:xfrm>
          <a:prstGeom prst="ellipse">
            <a:avLst/>
          </a:prstGeom>
          <a:solidFill>
            <a:schemeClr val="bg1"/>
          </a:solidFill>
          <a:ln w="31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76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6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p:txBody>
          <a:bodyPr/>
          <a:lstStyle/>
          <a:p>
            <a:pPr eaLnBrk="1" hangingPunct="1"/>
            <a:r>
              <a:rPr lang="en-GB" altLang="en-US" sz="4000" smtClean="0"/>
              <a:t>Logistic Map</a:t>
            </a:r>
            <a:br>
              <a:rPr lang="en-GB" altLang="en-US" sz="4000" smtClean="0"/>
            </a:br>
            <a:r>
              <a:rPr lang="en-GB" altLang="en-US" sz="4000" smtClean="0"/>
              <a:t>Bifurcation diagram</a:t>
            </a:r>
            <a:endParaRPr lang="en-US" altLang="en-US" sz="4000" smtClean="0"/>
          </a:p>
        </p:txBody>
      </p:sp>
      <p:sp>
        <p:nvSpPr>
          <p:cNvPr id="93187" name="Rectangle 3"/>
          <p:cNvSpPr>
            <a:spLocks noGrp="1"/>
          </p:cNvSpPr>
          <p:nvPr>
            <p:ph type="body" idx="1"/>
          </p:nvPr>
        </p:nvSpPr>
        <p:spPr/>
        <p:txBody>
          <a:bodyPr/>
          <a:lstStyle/>
          <a:p>
            <a:pPr eaLnBrk="1" hangingPunct="1"/>
            <a:endParaRPr lang="en-US" altLang="en-US" smtClean="0"/>
          </a:p>
        </p:txBody>
      </p:sp>
      <p:pic>
        <p:nvPicPr>
          <p:cNvPr id="93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8" y="1879600"/>
            <a:ext cx="570865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6988"/>
            <a:ext cx="10482262" cy="704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69875" y="0"/>
            <a:ext cx="11256963" cy="7359650"/>
          </a:xfrm>
          <a:prstGeom prst="rect">
            <a:avLst/>
          </a:prstGeom>
          <a:solidFill>
            <a:schemeClr val="bg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4212" name="Rectangle 2"/>
          <p:cNvSpPr>
            <a:spLocks noGrp="1"/>
          </p:cNvSpPr>
          <p:nvPr>
            <p:ph type="title"/>
          </p:nvPr>
        </p:nvSpPr>
        <p:spPr/>
        <p:txBody>
          <a:bodyPr/>
          <a:lstStyle/>
          <a:p>
            <a:pPr eaLnBrk="1" hangingPunct="1"/>
            <a:r>
              <a:rPr lang="en-GB" altLang="en-US" sz="4000" smtClean="0"/>
              <a:t>Logistic Map</a:t>
            </a:r>
            <a:br>
              <a:rPr lang="en-GB" altLang="en-US" sz="4000" smtClean="0"/>
            </a:br>
            <a:r>
              <a:rPr lang="en-GB" altLang="en-US" sz="4000" smtClean="0"/>
              <a:t>Bifurcation diagram</a:t>
            </a:r>
          </a:p>
        </p:txBody>
      </p:sp>
      <p:sp>
        <p:nvSpPr>
          <p:cNvPr id="94213" name="Rectangle 3"/>
          <p:cNvSpPr>
            <a:spLocks noGrp="1"/>
          </p:cNvSpPr>
          <p:nvPr>
            <p:ph type="body" idx="1"/>
          </p:nvPr>
        </p:nvSpPr>
        <p:spPr/>
        <p:txBody>
          <a:bodyPr/>
          <a:lstStyle/>
          <a:p>
            <a:pPr eaLnBrk="1" hangingPunct="1"/>
            <a:r>
              <a:rPr lang="en-GB" altLang="en-US" smtClean="0"/>
              <a:t>The equilibrium becomes unstable.</a:t>
            </a:r>
          </a:p>
          <a:p>
            <a:pPr eaLnBrk="1" hangingPunct="1"/>
            <a:r>
              <a:rPr lang="en-GB" altLang="en-US" smtClean="0"/>
              <a:t>We can see limit cycles</a:t>
            </a:r>
          </a:p>
          <a:p>
            <a:pPr eaLnBrk="1" hangingPunct="1"/>
            <a:r>
              <a:rPr lang="en-GB" altLang="en-US" smtClean="0"/>
              <a:t>We see the sequence</a:t>
            </a:r>
          </a:p>
          <a:p>
            <a:pPr eaLnBrk="1" hangingPunct="1">
              <a:buFont typeface="Arial" panose="020B0604020202020204" pitchFamily="34" charset="0"/>
              <a:buNone/>
            </a:pPr>
            <a:r>
              <a:rPr lang="en-GB" altLang="en-US" smtClean="0"/>
              <a:t> Overcompensation-&gt;Period 2 cycles</a:t>
            </a:r>
          </a:p>
          <a:p>
            <a:pPr eaLnBrk="1" hangingPunct="1">
              <a:buFont typeface="Arial" panose="020B0604020202020204" pitchFamily="34" charset="0"/>
              <a:buNone/>
            </a:pPr>
            <a:r>
              <a:rPr lang="en-GB" altLang="en-US" smtClean="0"/>
              <a:t>  -&gt;Period 4 cycles-&gt;Period 8 cycles</a:t>
            </a:r>
          </a:p>
          <a:p>
            <a:pPr eaLnBrk="1" hangingPunct="1">
              <a:buFont typeface="Arial" panose="020B0604020202020204" pitchFamily="34" charset="0"/>
              <a:buNone/>
            </a:pPr>
            <a:r>
              <a:rPr lang="en-GB" altLang="en-US" smtClean="0"/>
              <a:t>What next?</a:t>
            </a:r>
          </a:p>
          <a:p>
            <a:pPr eaLnBrk="1" hangingPunct="1">
              <a:buFont typeface="Arial" panose="020B0604020202020204" pitchFamily="34" charset="0"/>
              <a:buNone/>
            </a:pPr>
            <a:endParaRPr lang="en-GB" altLang="en-US" smtClean="0"/>
          </a:p>
        </p:txBody>
      </p:sp>
      <p:sp>
        <p:nvSpPr>
          <p:cNvPr id="89092" name="Text Box 4"/>
          <p:cNvSpPr txBox="1">
            <a:spLocks noChangeArrowheads="1"/>
          </p:cNvSpPr>
          <p:nvPr/>
        </p:nvSpPr>
        <p:spPr bwMode="auto">
          <a:xfrm>
            <a:off x="762000" y="5373688"/>
            <a:ext cx="72390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4400" baseline="-25000"/>
              <a:t>After going through the period doubling cascade one finds chaos</a:t>
            </a:r>
          </a:p>
          <a:p>
            <a:pPr eaLnBrk="1" hangingPunct="1">
              <a:spcBef>
                <a:spcPct val="50000"/>
              </a:spcBef>
              <a:buFontTx/>
              <a:buNone/>
            </a:pPr>
            <a:endParaRPr lang="en-GB" altLang="en-US" sz="4400" baseline="-25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endParaRPr lang="en-US" altLang="en-US" smtClean="0"/>
          </a:p>
        </p:txBody>
      </p:sp>
      <p:sp>
        <p:nvSpPr>
          <p:cNvPr id="96259" name="Content Placeholder 2"/>
          <p:cNvSpPr>
            <a:spLocks noGrp="1"/>
          </p:cNvSpPr>
          <p:nvPr>
            <p:ph idx="1"/>
          </p:nvPr>
        </p:nvSpPr>
        <p:spPr/>
        <p:txBody>
          <a:bodyPr/>
          <a:lstStyle/>
          <a:p>
            <a:r>
              <a:rPr lang="en-GB" altLang="en-US" i="1" smtClean="0"/>
              <a:t>Practical 2:</a:t>
            </a:r>
            <a:r>
              <a:rPr lang="en-GB" altLang="en-US" smtClean="0"/>
              <a:t>Make a bifurcation diagram for the logistic map. </a:t>
            </a:r>
          </a:p>
          <a:p>
            <a:endParaRPr lang="en-GB" altLang="en-US" i="1" smtClean="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833563"/>
            <a:ext cx="8351837"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Rectangle 2"/>
          <p:cNvSpPr>
            <a:spLocks noGrp="1"/>
          </p:cNvSpPr>
          <p:nvPr>
            <p:ph type="title"/>
          </p:nvPr>
        </p:nvSpPr>
        <p:spPr/>
        <p:txBody>
          <a:bodyPr/>
          <a:lstStyle/>
          <a:p>
            <a:pPr eaLnBrk="1" hangingPunct="1"/>
            <a:r>
              <a:rPr lang="en-GB" altLang="en-US" sz="4000" smtClean="0"/>
              <a:t>Logistic Map</a:t>
            </a:r>
            <a:br>
              <a:rPr lang="en-GB" altLang="en-US" sz="4000" smtClean="0"/>
            </a:br>
            <a:r>
              <a:rPr lang="en-GB" altLang="en-US" sz="4000" smtClean="0"/>
              <a:t>Bifurcation diagram</a:t>
            </a:r>
          </a:p>
        </p:txBody>
      </p:sp>
      <p:sp>
        <p:nvSpPr>
          <p:cNvPr id="97284" name="Rectangle 3"/>
          <p:cNvSpPr>
            <a:spLocks noGrp="1"/>
          </p:cNvSpPr>
          <p:nvPr>
            <p:ph type="body" idx="1"/>
          </p:nvPr>
        </p:nvSpPr>
        <p:spPr/>
        <p:txBody>
          <a:bodyPr/>
          <a:lstStyle/>
          <a:p>
            <a:pPr eaLnBrk="1" hangingPunct="1"/>
            <a:endParaRPr lang="en-US" altLang="en-US" smtClean="0"/>
          </a:p>
        </p:txBody>
      </p:sp>
      <p:pic>
        <p:nvPicPr>
          <p:cNvPr id="26829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8" y="1647825"/>
            <a:ext cx="8748712"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8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p:txBody>
          <a:bodyPr/>
          <a:lstStyle/>
          <a:p>
            <a:pPr eaLnBrk="1" hangingPunct="1"/>
            <a:r>
              <a:rPr lang="en-GB" altLang="en-US" smtClean="0"/>
              <a:t>Chaos</a:t>
            </a:r>
          </a:p>
        </p:txBody>
      </p:sp>
      <p:sp>
        <p:nvSpPr>
          <p:cNvPr id="99331" name="Text Box 7"/>
          <p:cNvSpPr txBox="1">
            <a:spLocks noChangeArrowheads="1"/>
          </p:cNvSpPr>
          <p:nvPr/>
        </p:nvSpPr>
        <p:spPr bwMode="auto">
          <a:xfrm>
            <a:off x="3851275" y="1206500"/>
            <a:ext cx="1390650" cy="823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i="1" baseline="-25000">
                <a:latin typeface="Times New Roman" panose="02020603050405020304" pitchFamily="18" charset="0"/>
              </a:rPr>
              <a:t> k</a:t>
            </a:r>
            <a:r>
              <a:rPr lang="en-GB" altLang="en-US" sz="3600" baseline="-25000">
                <a:latin typeface="Times New Roman" panose="02020603050405020304" pitchFamily="18" charset="0"/>
              </a:rPr>
              <a:t>=2.56</a:t>
            </a:r>
          </a:p>
          <a:p>
            <a:pPr eaLnBrk="1" hangingPunct="1">
              <a:spcBef>
                <a:spcPct val="50000"/>
              </a:spcBef>
              <a:buFontTx/>
              <a:buNone/>
            </a:pPr>
            <a:endParaRPr lang="en-GB" altLang="en-US" sz="2400" baseline="-25000">
              <a:latin typeface="Times New Roman" panose="02020603050405020304" pitchFamily="18" charset="0"/>
            </a:endParaRPr>
          </a:p>
        </p:txBody>
      </p:sp>
      <p:sp>
        <p:nvSpPr>
          <p:cNvPr id="99332" name="Text Box 8"/>
          <p:cNvSpPr txBox="1">
            <a:spLocks noChangeArrowheads="1"/>
          </p:cNvSpPr>
          <p:nvPr/>
        </p:nvSpPr>
        <p:spPr bwMode="auto">
          <a:xfrm>
            <a:off x="6910388" y="4016375"/>
            <a:ext cx="1216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t</a:t>
            </a:r>
            <a:endParaRPr lang="en-US" altLang="en-US" sz="2400" i="1">
              <a:latin typeface="Times New Roman" panose="02020603050405020304" pitchFamily="18" charset="0"/>
            </a:endParaRPr>
          </a:p>
        </p:txBody>
      </p:sp>
      <p:sp>
        <p:nvSpPr>
          <p:cNvPr id="99333" name="Text Box 9"/>
          <p:cNvSpPr txBox="1">
            <a:spLocks noChangeArrowheads="1"/>
          </p:cNvSpPr>
          <p:nvPr/>
        </p:nvSpPr>
        <p:spPr bwMode="auto">
          <a:xfrm>
            <a:off x="1041400" y="1798638"/>
            <a:ext cx="1216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N</a:t>
            </a:r>
            <a:r>
              <a:rPr lang="en-GB" altLang="en-US" sz="2400" i="1" baseline="-25000">
                <a:latin typeface="Times New Roman" panose="02020603050405020304" pitchFamily="18" charset="0"/>
              </a:rPr>
              <a:t>t</a:t>
            </a:r>
            <a:endParaRPr lang="en-US" altLang="en-US" sz="2400" i="1" baseline="-25000">
              <a:latin typeface="Times New Roman" panose="02020603050405020304" pitchFamily="18" charset="0"/>
            </a:endParaRPr>
          </a:p>
        </p:txBody>
      </p:sp>
      <p:pic>
        <p:nvPicPr>
          <p:cNvPr id="9933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688" y="1997075"/>
            <a:ext cx="5278437"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a:grpSpLocks/>
          </p:cNvGrpSpPr>
          <p:nvPr/>
        </p:nvGrpSpPr>
        <p:grpSpPr bwMode="auto">
          <a:xfrm>
            <a:off x="82550" y="1635125"/>
            <a:ext cx="7897813" cy="3768725"/>
            <a:chOff x="203188" y="2579187"/>
            <a:chExt cx="7021262" cy="3501045"/>
          </a:xfrm>
        </p:grpSpPr>
        <p:pic>
          <p:nvPicPr>
            <p:cNvPr id="99336"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262" y="2738544"/>
              <a:ext cx="5437188" cy="334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7" name="Text Box 11"/>
            <p:cNvSpPr txBox="1">
              <a:spLocks noChangeArrowheads="1"/>
            </p:cNvSpPr>
            <p:nvPr/>
          </p:nvSpPr>
          <p:spPr bwMode="auto">
            <a:xfrm>
              <a:off x="203188" y="2579187"/>
              <a:ext cx="1649411" cy="923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t>log(difference red and black plots)</a:t>
              </a:r>
              <a:endParaRPr lang="en-US" altLang="en-US" sz="1800" baseline="-25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p:txBody>
          <a:bodyPr/>
          <a:lstStyle/>
          <a:p>
            <a:pPr eaLnBrk="1" hangingPunct="1"/>
            <a:r>
              <a:rPr lang="en-GB" altLang="en-US" smtClean="0"/>
              <a:t>Chaos</a:t>
            </a:r>
          </a:p>
        </p:txBody>
      </p:sp>
      <p:sp>
        <p:nvSpPr>
          <p:cNvPr id="101379" name="Text Box 3"/>
          <p:cNvSpPr txBox="1">
            <a:spLocks noChangeArrowheads="1"/>
          </p:cNvSpPr>
          <p:nvPr/>
        </p:nvSpPr>
        <p:spPr bwMode="auto">
          <a:xfrm>
            <a:off x="3851275" y="1206500"/>
            <a:ext cx="1390650" cy="823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3600" i="1" baseline="-25000">
                <a:latin typeface="Times New Roman" panose="02020603050405020304" pitchFamily="18" charset="0"/>
              </a:rPr>
              <a:t> k</a:t>
            </a:r>
            <a:r>
              <a:rPr lang="en-GB" altLang="en-US" sz="3600" baseline="-25000">
                <a:latin typeface="Times New Roman" panose="02020603050405020304" pitchFamily="18" charset="0"/>
              </a:rPr>
              <a:t>=2.65</a:t>
            </a:r>
          </a:p>
          <a:p>
            <a:pPr eaLnBrk="1" hangingPunct="1">
              <a:spcBef>
                <a:spcPct val="50000"/>
              </a:spcBef>
              <a:buFontTx/>
              <a:buNone/>
            </a:pPr>
            <a:endParaRPr lang="en-GB" altLang="en-US" sz="2400" baseline="-25000">
              <a:latin typeface="Times New Roman" panose="02020603050405020304" pitchFamily="18" charset="0"/>
            </a:endParaRPr>
          </a:p>
        </p:txBody>
      </p:sp>
      <p:sp>
        <p:nvSpPr>
          <p:cNvPr id="101380" name="Text Box 4"/>
          <p:cNvSpPr txBox="1">
            <a:spLocks noChangeArrowheads="1"/>
          </p:cNvSpPr>
          <p:nvPr/>
        </p:nvSpPr>
        <p:spPr bwMode="auto">
          <a:xfrm>
            <a:off x="6910388" y="4981575"/>
            <a:ext cx="1216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t</a:t>
            </a:r>
            <a:endParaRPr lang="en-US" altLang="en-US" sz="2400" i="1">
              <a:latin typeface="Times New Roman" panose="02020603050405020304" pitchFamily="18" charset="0"/>
            </a:endParaRPr>
          </a:p>
        </p:txBody>
      </p:sp>
      <p:sp>
        <p:nvSpPr>
          <p:cNvPr id="101381" name="Text Box 5"/>
          <p:cNvSpPr txBox="1">
            <a:spLocks noChangeArrowheads="1"/>
          </p:cNvSpPr>
          <p:nvPr/>
        </p:nvSpPr>
        <p:spPr bwMode="auto">
          <a:xfrm>
            <a:off x="1041400" y="1798638"/>
            <a:ext cx="1216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N</a:t>
            </a:r>
            <a:r>
              <a:rPr lang="en-GB" altLang="en-US" sz="2400" i="1" baseline="-25000">
                <a:latin typeface="Times New Roman" panose="02020603050405020304" pitchFamily="18" charset="0"/>
              </a:rPr>
              <a:t>t</a:t>
            </a:r>
            <a:endParaRPr lang="en-US" altLang="en-US" sz="2400" i="1" baseline="-25000">
              <a:latin typeface="Times New Roman" panose="02020603050405020304" pitchFamily="18" charset="0"/>
            </a:endParaRPr>
          </a:p>
        </p:txBody>
      </p:sp>
      <p:pic>
        <p:nvPicPr>
          <p:cNvPr id="10138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825" y="1670050"/>
            <a:ext cx="5600700"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50800" y="1665288"/>
            <a:ext cx="7258050" cy="3463925"/>
            <a:chOff x="32" y="1049"/>
            <a:chExt cx="4572" cy="2182"/>
          </a:xfrm>
        </p:grpSpPr>
        <p:pic>
          <p:nvPicPr>
            <p:cNvPr id="101384"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 y="1049"/>
              <a:ext cx="3547" cy="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5" name="Text Box 8"/>
            <p:cNvSpPr txBox="1">
              <a:spLocks noChangeArrowheads="1"/>
            </p:cNvSpPr>
            <p:nvPr/>
          </p:nvSpPr>
          <p:spPr bwMode="auto">
            <a:xfrm>
              <a:off x="32" y="1169"/>
              <a:ext cx="1186" cy="4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t>log(difference red and black plots)</a:t>
              </a:r>
              <a:endParaRPr lang="en-US" altLang="en-US" sz="1800" baseline="-250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a:lstStyle/>
          <a:p>
            <a:pPr eaLnBrk="1" hangingPunct="1"/>
            <a:endParaRPr lang="en-US" altLang="en-US" smtClean="0"/>
          </a:p>
        </p:txBody>
      </p:sp>
      <p:sp>
        <p:nvSpPr>
          <p:cNvPr id="13315" name="Rectangle 3"/>
          <p:cNvSpPr>
            <a:spLocks noGrp="1"/>
          </p:cNvSpPr>
          <p:nvPr>
            <p:ph type="body" idx="1"/>
          </p:nvPr>
        </p:nvSpPr>
        <p:spPr/>
        <p:txBody>
          <a:bodyPr/>
          <a:lstStyle/>
          <a:p>
            <a:pPr eaLnBrk="1" hangingPunct="1"/>
            <a:endParaRPr lang="en-US" altLang="en-US" smtClean="0"/>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p:cNvSpPr>
            <a:spLocks noChangeArrowheads="1"/>
          </p:cNvSpPr>
          <p:nvPr/>
        </p:nvSpPr>
        <p:spPr bwMode="auto">
          <a:xfrm>
            <a:off x="5535613" y="6410325"/>
            <a:ext cx="367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30000"/>
              </a:spcBef>
              <a:buFontTx/>
              <a:buNone/>
            </a:pPr>
            <a:r>
              <a:rPr lang="en-GB" altLang="en-US" sz="1800">
                <a:solidFill>
                  <a:schemeClr val="bg1"/>
                </a:solidFill>
                <a:latin typeface="Comic Sans MS" panose="030F0702030302020204" pitchFamily="66" charset="0"/>
              </a:rPr>
              <a:t>Coral overgrown with macroalgae</a:t>
            </a:r>
            <a:endParaRPr lang="en-US" altLang="en-US" sz="1800">
              <a:solidFill>
                <a:schemeClr val="bg1"/>
              </a:solidFill>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p:txBody>
          <a:bodyPr/>
          <a:lstStyle/>
          <a:p>
            <a:pPr eaLnBrk="1" hangingPunct="1"/>
            <a:r>
              <a:rPr lang="en-GB" altLang="en-US" smtClean="0"/>
              <a:t>Chaos</a:t>
            </a:r>
          </a:p>
        </p:txBody>
      </p:sp>
      <p:sp>
        <p:nvSpPr>
          <p:cNvPr id="103427" name="Rectangle 3"/>
          <p:cNvSpPr>
            <a:spLocks noGrp="1"/>
          </p:cNvSpPr>
          <p:nvPr>
            <p:ph type="body" idx="1"/>
          </p:nvPr>
        </p:nvSpPr>
        <p:spPr/>
        <p:txBody>
          <a:bodyPr/>
          <a:lstStyle/>
          <a:p>
            <a:pPr eaLnBrk="1" hangingPunct="1"/>
            <a:r>
              <a:rPr lang="en-GB" altLang="en-US" sz="2800" dirty="0" smtClean="0"/>
              <a:t>Why does chaos matter in biology?</a:t>
            </a:r>
          </a:p>
          <a:p>
            <a:pPr eaLnBrk="1" hangingPunct="1"/>
            <a:r>
              <a:rPr lang="en-GB" altLang="en-US" sz="2800" dirty="0" smtClean="0"/>
              <a:t>It shows that unpredictability can </a:t>
            </a:r>
            <a:r>
              <a:rPr lang="en-GB" altLang="en-US" sz="2800" smtClean="0"/>
              <a:t>follow even </a:t>
            </a:r>
            <a:r>
              <a:rPr lang="en-GB" altLang="en-US" sz="2800" dirty="0" smtClean="0"/>
              <a:t>if you know exactly how one generation depends on the next</a:t>
            </a:r>
          </a:p>
          <a:p>
            <a:pPr eaLnBrk="1" hangingPunct="1"/>
            <a:r>
              <a:rPr lang="en-GB" altLang="en-US" sz="2800" dirty="0" smtClean="0"/>
              <a:t>There are limits to what we can predict, (because we cannot know the present conditions with sufficient precision)</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endParaRPr lang="en-US" altLang="en-US" smtClean="0"/>
          </a:p>
        </p:txBody>
      </p:sp>
      <p:sp>
        <p:nvSpPr>
          <p:cNvPr id="105475" name="Content Placeholder 2"/>
          <p:cNvSpPr>
            <a:spLocks noGrp="1"/>
          </p:cNvSpPr>
          <p:nvPr>
            <p:ph idx="1"/>
          </p:nvPr>
        </p:nvSpPr>
        <p:spPr/>
        <p:txBody>
          <a:bodyPr/>
          <a:lstStyle/>
          <a:p>
            <a:r>
              <a:rPr lang="en-GB" altLang="en-US" i="1" smtClean="0"/>
              <a:t>Practical 2: </a:t>
            </a:r>
            <a:r>
              <a:rPr lang="en-GB" altLang="en-US" smtClean="0"/>
              <a:t>Investigate the dependence on initial conditions, and how it affects the predictability of the logistic map.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8" name="Group 15"/>
          <p:cNvGrpSpPr>
            <a:grpSpLocks/>
          </p:cNvGrpSpPr>
          <p:nvPr/>
        </p:nvGrpSpPr>
        <p:grpSpPr bwMode="auto">
          <a:xfrm>
            <a:off x="687388" y="152400"/>
            <a:ext cx="7769225" cy="6003925"/>
            <a:chOff x="353" y="1586"/>
            <a:chExt cx="4894" cy="3782"/>
          </a:xfrm>
        </p:grpSpPr>
        <p:pic>
          <p:nvPicPr>
            <p:cNvPr id="10651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909" y="1030"/>
              <a:ext cx="3782" cy="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11" name="Text Box 14"/>
            <p:cNvSpPr txBox="1">
              <a:spLocks noChangeArrowheads="1"/>
            </p:cNvSpPr>
            <p:nvPr/>
          </p:nvSpPr>
          <p:spPr bwMode="auto">
            <a:xfrm>
              <a:off x="2312" y="1825"/>
              <a:ext cx="20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a:latin typeface="Times New Roman" panose="02020603050405020304" pitchFamily="18" charset="0"/>
                </a:rPr>
                <a:t>=2.55</a:t>
              </a:r>
              <a:endParaRPr lang="en-US" altLang="en-US" sz="2400">
                <a:latin typeface="Times New Roman" panose="02020603050405020304" pitchFamily="18" charset="0"/>
              </a:endParaRPr>
            </a:p>
          </p:txBody>
        </p:sp>
      </p:grpSp>
      <p:grpSp>
        <p:nvGrpSpPr>
          <p:cNvPr id="3" name="Group 12"/>
          <p:cNvGrpSpPr>
            <a:grpSpLocks/>
          </p:cNvGrpSpPr>
          <p:nvPr/>
        </p:nvGrpSpPr>
        <p:grpSpPr bwMode="auto">
          <a:xfrm>
            <a:off x="658813" y="52388"/>
            <a:ext cx="7985125" cy="6172200"/>
            <a:chOff x="282" y="373"/>
            <a:chExt cx="5030" cy="3887"/>
          </a:xfrm>
        </p:grpSpPr>
        <p:pic>
          <p:nvPicPr>
            <p:cNvPr id="10650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53" y="-198"/>
              <a:ext cx="3887" cy="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9" name="Text Box 11"/>
            <p:cNvSpPr txBox="1">
              <a:spLocks noChangeArrowheads="1"/>
            </p:cNvSpPr>
            <p:nvPr/>
          </p:nvSpPr>
          <p:spPr bwMode="auto">
            <a:xfrm>
              <a:off x="2264" y="593"/>
              <a:ext cx="20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a:latin typeface="Times New Roman" panose="02020603050405020304" pitchFamily="18" charset="0"/>
                </a:rPr>
                <a:t>=2.58</a:t>
              </a:r>
              <a:endParaRPr lang="en-US" altLang="en-US" sz="2400">
                <a:latin typeface="Times New Roman" panose="02020603050405020304" pitchFamily="18" charset="0"/>
              </a:endParaRPr>
            </a:p>
          </p:txBody>
        </p:sp>
      </p:grpSp>
      <p:grpSp>
        <p:nvGrpSpPr>
          <p:cNvPr id="4" name="Group 8"/>
          <p:cNvGrpSpPr>
            <a:grpSpLocks/>
          </p:cNvGrpSpPr>
          <p:nvPr/>
        </p:nvGrpSpPr>
        <p:grpSpPr bwMode="auto">
          <a:xfrm>
            <a:off x="676275" y="120650"/>
            <a:ext cx="7780338" cy="6011863"/>
            <a:chOff x="169" y="305"/>
            <a:chExt cx="4901" cy="3787"/>
          </a:xfrm>
        </p:grpSpPr>
        <p:pic>
          <p:nvPicPr>
            <p:cNvPr id="10650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26" y="-252"/>
              <a:ext cx="3787" cy="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7" name="Text Box 7"/>
            <p:cNvSpPr txBox="1">
              <a:spLocks noChangeArrowheads="1"/>
            </p:cNvSpPr>
            <p:nvPr/>
          </p:nvSpPr>
          <p:spPr bwMode="auto">
            <a:xfrm>
              <a:off x="2237" y="524"/>
              <a:ext cx="20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a:latin typeface="Times New Roman" panose="02020603050405020304" pitchFamily="18" charset="0"/>
                </a:rPr>
                <a:t>=2.6</a:t>
              </a:r>
              <a:endParaRPr lang="en-US" altLang="en-US" sz="2400">
                <a:latin typeface="Times New Roman" panose="02020603050405020304" pitchFamily="18" charset="0"/>
              </a:endParaRPr>
            </a:p>
          </p:txBody>
        </p:sp>
      </p:grpSp>
      <p:grpSp>
        <p:nvGrpSpPr>
          <p:cNvPr id="5" name="Group 18"/>
          <p:cNvGrpSpPr>
            <a:grpSpLocks/>
          </p:cNvGrpSpPr>
          <p:nvPr/>
        </p:nvGrpSpPr>
        <p:grpSpPr bwMode="auto">
          <a:xfrm>
            <a:off x="658813" y="77788"/>
            <a:ext cx="7918450" cy="6121400"/>
            <a:chOff x="190" y="354"/>
            <a:chExt cx="4988" cy="3855"/>
          </a:xfrm>
        </p:grpSpPr>
        <p:pic>
          <p:nvPicPr>
            <p:cNvPr id="10650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756" y="-212"/>
              <a:ext cx="3855" cy="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5" name="Text Box 17"/>
            <p:cNvSpPr txBox="1">
              <a:spLocks noChangeArrowheads="1"/>
            </p:cNvSpPr>
            <p:nvPr/>
          </p:nvSpPr>
          <p:spPr bwMode="auto">
            <a:xfrm>
              <a:off x="2671" y="503"/>
              <a:ext cx="20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k</a:t>
              </a:r>
              <a:r>
                <a:rPr lang="en-GB" altLang="en-US" sz="2400">
                  <a:latin typeface="Times New Roman" panose="02020603050405020304" pitchFamily="18" charset="0"/>
                </a:rPr>
                <a:t>=2.8</a:t>
              </a:r>
              <a:endParaRPr lang="en-US" altLang="en-US" sz="2400">
                <a:latin typeface="Times New Roman" panose="02020603050405020304" pitchFamily="18" charset="0"/>
              </a:endParaRPr>
            </a:p>
          </p:txBody>
        </p:sp>
      </p:grpSp>
      <p:sp>
        <p:nvSpPr>
          <p:cNvPr id="106502" name="Text Box 6"/>
          <p:cNvSpPr txBox="1">
            <a:spLocks noChangeArrowheads="1"/>
          </p:cNvSpPr>
          <p:nvPr/>
        </p:nvSpPr>
        <p:spPr bwMode="auto">
          <a:xfrm>
            <a:off x="0" y="2681288"/>
            <a:ext cx="3294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Times New Roman" panose="02020603050405020304" pitchFamily="18" charset="0"/>
              </a:rPr>
              <a:t>predicted</a:t>
            </a:r>
            <a:endParaRPr lang="en-US" altLang="en-US" sz="2400">
              <a:latin typeface="Times New Roman" panose="02020603050405020304" pitchFamily="18" charset="0"/>
            </a:endParaRPr>
          </a:p>
        </p:txBody>
      </p:sp>
      <p:sp>
        <p:nvSpPr>
          <p:cNvPr id="106503" name="Text Box 5"/>
          <p:cNvSpPr txBox="1">
            <a:spLocks noChangeArrowheads="1"/>
          </p:cNvSpPr>
          <p:nvPr/>
        </p:nvSpPr>
        <p:spPr bwMode="auto">
          <a:xfrm>
            <a:off x="3335338" y="5983288"/>
            <a:ext cx="3294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Times New Roman" panose="02020603050405020304" pitchFamily="18" charset="0"/>
              </a:rPr>
              <a:t>observed</a:t>
            </a:r>
            <a:endParaRPr lang="en-US" altLang="en-US" sz="24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p:txBody>
          <a:bodyPr/>
          <a:lstStyle/>
          <a:p>
            <a:pPr eaLnBrk="1" hangingPunct="1"/>
            <a:r>
              <a:rPr lang="en-GB" altLang="en-US" smtClean="0"/>
              <a:t>Chaos</a:t>
            </a:r>
          </a:p>
        </p:txBody>
      </p:sp>
      <p:sp>
        <p:nvSpPr>
          <p:cNvPr id="107523" name="Rectangle 3"/>
          <p:cNvSpPr>
            <a:spLocks noGrp="1"/>
          </p:cNvSpPr>
          <p:nvPr>
            <p:ph type="body" idx="1"/>
          </p:nvPr>
        </p:nvSpPr>
        <p:spPr/>
        <p:txBody>
          <a:bodyPr/>
          <a:lstStyle/>
          <a:p>
            <a:pPr eaLnBrk="1" hangingPunct="1"/>
            <a:r>
              <a:rPr lang="en-GB" altLang="en-US" smtClean="0"/>
              <a:t>Are population dynamics chaotic?</a:t>
            </a:r>
          </a:p>
          <a:p>
            <a:pPr eaLnBrk="1" hangingPunct="1"/>
            <a:r>
              <a:rPr lang="en-GB" altLang="en-US" smtClean="0"/>
              <a:t>There is an example of a single species laboratory system of which the dynamics seem chaotic</a:t>
            </a:r>
          </a:p>
          <a:p>
            <a:pPr eaLnBrk="1" hangingPunct="1">
              <a:buFont typeface="Arial" panose="020B0604020202020204" pitchFamily="34" charset="0"/>
              <a:buNone/>
            </a:pPr>
            <a:endParaRPr lang="en-GB" altLang="en-US" smtClean="0"/>
          </a:p>
          <a:p>
            <a:pPr eaLnBrk="1" hangingPunct="1"/>
            <a:endParaRPr lang="en-GB" altLang="en-US" smtClean="0"/>
          </a:p>
          <a:p>
            <a:pPr eaLnBrk="1" hangingPunct="1"/>
            <a:endParaRPr lang="en-GB" altLang="en-US"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tri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95438"/>
            <a:ext cx="7772400" cy="533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Rectangle 3"/>
          <p:cNvSpPr>
            <a:spLocks noGrp="1"/>
          </p:cNvSpPr>
          <p:nvPr>
            <p:ph type="title"/>
          </p:nvPr>
        </p:nvSpPr>
        <p:spPr/>
        <p:txBody>
          <a:bodyPr/>
          <a:lstStyle/>
          <a:p>
            <a:pPr eaLnBrk="1" hangingPunct="1"/>
            <a:r>
              <a:rPr lang="en-GB" altLang="en-US" smtClean="0"/>
              <a:t>Chaos</a:t>
            </a:r>
          </a:p>
        </p:txBody>
      </p:sp>
      <p:grpSp>
        <p:nvGrpSpPr>
          <p:cNvPr id="2" name="Group 4"/>
          <p:cNvGrpSpPr>
            <a:grpSpLocks/>
          </p:cNvGrpSpPr>
          <p:nvPr/>
        </p:nvGrpSpPr>
        <p:grpSpPr bwMode="auto">
          <a:xfrm>
            <a:off x="-41275" y="0"/>
            <a:ext cx="8880475" cy="14859000"/>
            <a:chOff x="22" y="0"/>
            <a:chExt cx="5594" cy="9360"/>
          </a:xfrm>
        </p:grpSpPr>
        <p:sp>
          <p:nvSpPr>
            <p:cNvPr id="109576" name="Rectangle 5"/>
            <p:cNvSpPr>
              <a:spLocks noChangeArrowheads="1"/>
            </p:cNvSpPr>
            <p:nvPr/>
          </p:nvSpPr>
          <p:spPr bwMode="auto">
            <a:xfrm>
              <a:off x="336" y="0"/>
              <a:ext cx="5232" cy="4320"/>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09577" name="Picture 6" descr="cha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 y="96"/>
              <a:ext cx="5594" cy="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76200" y="-6934200"/>
            <a:ext cx="9337675" cy="15468600"/>
            <a:chOff x="1222" y="-4368"/>
            <a:chExt cx="5882" cy="9744"/>
          </a:xfrm>
        </p:grpSpPr>
        <p:sp>
          <p:nvSpPr>
            <p:cNvPr id="109574" name="Rectangle 8"/>
            <p:cNvSpPr>
              <a:spLocks noChangeArrowheads="1"/>
            </p:cNvSpPr>
            <p:nvPr/>
          </p:nvSpPr>
          <p:spPr bwMode="auto">
            <a:xfrm>
              <a:off x="1584" y="0"/>
              <a:ext cx="5232" cy="4320"/>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09575" name="Picture 9" descr="cha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2" y="-4368"/>
              <a:ext cx="5882" cy="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p:nvPr>
        </p:nvSpPr>
        <p:spPr/>
        <p:txBody>
          <a:bodyPr/>
          <a:lstStyle/>
          <a:p>
            <a:pPr eaLnBrk="1" hangingPunct="1"/>
            <a:r>
              <a:rPr lang="en-GB" altLang="en-US" smtClean="0"/>
              <a:t>Chaos</a:t>
            </a:r>
          </a:p>
        </p:txBody>
      </p:sp>
      <p:sp>
        <p:nvSpPr>
          <p:cNvPr id="111619" name="Rectangle 3"/>
          <p:cNvSpPr>
            <a:spLocks noGrp="1"/>
          </p:cNvSpPr>
          <p:nvPr>
            <p:ph type="body" idx="1"/>
          </p:nvPr>
        </p:nvSpPr>
        <p:spPr/>
        <p:txBody>
          <a:bodyPr/>
          <a:lstStyle/>
          <a:p>
            <a:pPr eaLnBrk="1" hangingPunct="1"/>
            <a:r>
              <a:rPr lang="en-GB" altLang="en-US" smtClean="0"/>
              <a:t>There are some indications that other systems, with more species are chaotic</a:t>
            </a:r>
          </a:p>
          <a:p>
            <a:pPr eaLnBrk="1" hangingPunct="1"/>
            <a:r>
              <a:rPr lang="en-GB" altLang="en-US" smtClean="0"/>
              <a:t>Beninca et al. isolated a marine ecosystem and kept it in the lab. They found:</a:t>
            </a:r>
          </a:p>
          <a:p>
            <a:pPr eaLnBrk="1" hangingPunct="1"/>
            <a:endParaRPr lang="en-GB" altLang="en-US" smtClean="0"/>
          </a:p>
          <a:p>
            <a:pPr eaLnBrk="1" hangingPunct="1"/>
            <a:endParaRPr lang="en-GB" altLang="en-US" smtClean="0"/>
          </a:p>
          <a:p>
            <a:pPr eaLnBrk="1" hangingPunct="1"/>
            <a:endParaRPr lang="en-GB" altLang="en-US"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p:cNvSpPr>
          <p:nvPr>
            <p:ph type="title"/>
          </p:nvPr>
        </p:nvSpPr>
        <p:spPr/>
        <p:txBody>
          <a:bodyPr/>
          <a:lstStyle/>
          <a:p>
            <a:pPr eaLnBrk="1" hangingPunct="1"/>
            <a:r>
              <a:rPr lang="en-GB" altLang="en-US" smtClean="0"/>
              <a:t>Chaos</a:t>
            </a:r>
          </a:p>
        </p:txBody>
      </p:sp>
      <p:pic>
        <p:nvPicPr>
          <p:cNvPr id="1136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04800"/>
            <a:ext cx="6629400" cy="604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28600"/>
            <a:ext cx="6553200" cy="637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p:cNvSpPr>
          <p:nvPr>
            <p:ph type="title"/>
          </p:nvPr>
        </p:nvSpPr>
        <p:spPr/>
        <p:txBody>
          <a:bodyPr/>
          <a:lstStyle/>
          <a:p>
            <a:pPr eaLnBrk="1" hangingPunct="1"/>
            <a:r>
              <a:rPr lang="en-GB" altLang="en-US" smtClean="0"/>
              <a:t>Learning outcomes</a:t>
            </a:r>
          </a:p>
        </p:txBody>
      </p:sp>
      <p:sp>
        <p:nvSpPr>
          <p:cNvPr id="115715" name="Rectangle 3"/>
          <p:cNvSpPr>
            <a:spLocks noGrp="1"/>
          </p:cNvSpPr>
          <p:nvPr>
            <p:ph type="body" idx="1"/>
          </p:nvPr>
        </p:nvSpPr>
        <p:spPr/>
        <p:txBody>
          <a:bodyPr/>
          <a:lstStyle/>
          <a:p>
            <a:pPr eaLnBrk="1" hangingPunct="1"/>
            <a:r>
              <a:rPr lang="en-GB" altLang="en-US" sz="2800" smtClean="0"/>
              <a:t>Simple models can have complicated dynamics</a:t>
            </a:r>
          </a:p>
          <a:p>
            <a:pPr eaLnBrk="1" hangingPunct="1"/>
            <a:r>
              <a:rPr lang="en-GB" altLang="en-US" sz="2800" smtClean="0"/>
              <a:t>Even if you know exactly how things work, it doesn’t mean you can predict them in the long term</a:t>
            </a:r>
          </a:p>
          <a:p>
            <a:pPr eaLnBrk="1" hangingPunct="1"/>
            <a:endParaRPr lang="en-GB" altLang="en-US" sz="280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a:lstStyle/>
          <a:p>
            <a:pPr eaLnBrk="1" hangingPunct="1"/>
            <a:r>
              <a:rPr lang="en-GB" altLang="en-US" smtClean="0"/>
              <a:t>Coral reefs</a:t>
            </a:r>
            <a:endParaRPr lang="en-US" altLang="en-US" smtClean="0"/>
          </a:p>
        </p:txBody>
      </p:sp>
      <p:pic>
        <p:nvPicPr>
          <p:cNvPr id="1433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28650" y="4391025"/>
            <a:ext cx="4473575" cy="2368550"/>
          </a:xfrm>
        </p:spPr>
      </p:pic>
      <p:sp>
        <p:nvSpPr>
          <p:cNvPr id="14340" name="Rectangle 4"/>
          <p:cNvSpPr>
            <a:spLocks noChangeArrowheads="1"/>
          </p:cNvSpPr>
          <p:nvPr/>
        </p:nvSpPr>
        <p:spPr bwMode="auto">
          <a:xfrm>
            <a:off x="5087938" y="6149975"/>
            <a:ext cx="147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t>Parrot fish</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863" y="2074863"/>
            <a:ext cx="238125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6"/>
          <p:cNvSpPr>
            <a:spLocks noChangeArrowheads="1"/>
          </p:cNvSpPr>
          <p:nvPr/>
        </p:nvSpPr>
        <p:spPr bwMode="auto">
          <a:xfrm>
            <a:off x="5637213" y="4097338"/>
            <a:ext cx="31321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t>Diadema antillarum</a:t>
            </a:r>
          </a:p>
          <a:p>
            <a:pPr eaLnBrk="1" hangingPunct="1">
              <a:spcBef>
                <a:spcPct val="0"/>
              </a:spcBef>
              <a:buFontTx/>
              <a:buNone/>
            </a:pPr>
            <a:r>
              <a:rPr lang="en-GB" altLang="en-US" sz="2400"/>
              <a:t>(long spined sea urchin)</a:t>
            </a:r>
          </a:p>
        </p:txBody>
      </p:sp>
      <p:sp>
        <p:nvSpPr>
          <p:cNvPr id="14343" name="Rectangle 7"/>
          <p:cNvSpPr>
            <a:spLocks noChangeArrowheads="1"/>
          </p:cNvSpPr>
          <p:nvPr/>
        </p:nvSpPr>
        <p:spPr bwMode="auto">
          <a:xfrm>
            <a:off x="619125" y="1714500"/>
            <a:ext cx="469106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Font typeface="Arial" panose="020B0604020202020204" pitchFamily="34" charset="0"/>
              <a:buNone/>
            </a:pPr>
            <a:r>
              <a:rPr lang="en-GB" altLang="en-US"/>
              <a:t>Even though algae can overgrow coral, this normally is prevented through herbivores, who feed on the macroalgae </a:t>
            </a:r>
          </a:p>
          <a:p>
            <a:pPr eaLnBrk="1" hangingPunct="1">
              <a:lnSpc>
                <a:spcPct val="90000"/>
              </a:lnSpc>
            </a:pPr>
            <a:endParaRPr lang="en-US"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23772</TotalTime>
  <Words>2592</Words>
  <Application>Microsoft Office PowerPoint</Application>
  <PresentationFormat>On-screen Show (4:3)</PresentationFormat>
  <Paragraphs>395</Paragraphs>
  <Slides>87</Slides>
  <Notes>23</Notes>
  <HiddenSlides>13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87</vt:i4>
      </vt:variant>
    </vt:vector>
  </HeadingPairs>
  <TitlesOfParts>
    <vt:vector size="98" baseType="lpstr">
      <vt:lpstr>Arial</vt:lpstr>
      <vt:lpstr>Calibri</vt:lpstr>
      <vt:lpstr>CG Times</vt:lpstr>
      <vt:lpstr>Comic Sans MS</vt:lpstr>
      <vt:lpstr>DejaVu Sans</vt:lpstr>
      <vt:lpstr>Symbol</vt:lpstr>
      <vt:lpstr>Times New Roman</vt:lpstr>
      <vt:lpstr>Office Theme</vt:lpstr>
      <vt:lpstr>Artwork</vt:lpstr>
      <vt:lpstr>Picture</vt:lpstr>
      <vt:lpstr>Equation</vt:lpstr>
      <vt:lpstr>Alternative stable states, phase shifts, catastrophic transitions </vt:lpstr>
      <vt:lpstr>Outline</vt:lpstr>
      <vt:lpstr>Coral Reefs</vt:lpstr>
      <vt:lpstr>Coral Reefs</vt:lpstr>
      <vt:lpstr>PowerPoint Presentation</vt:lpstr>
      <vt:lpstr>Coral Reefs</vt:lpstr>
      <vt:lpstr>PowerPoint Presentation</vt:lpstr>
      <vt:lpstr>PowerPoint Presentation</vt:lpstr>
      <vt:lpstr>Coral reefs</vt:lpstr>
      <vt:lpstr>Simplified Coral Reef Ecology</vt:lpstr>
      <vt:lpstr>The same information, put in a model</vt:lpstr>
      <vt:lpstr>Isoclines for the coral reef model</vt:lpstr>
      <vt:lpstr>PowerPoint Presentation</vt:lpstr>
      <vt:lpstr>PowerPoint Presentation</vt:lpstr>
      <vt:lpstr>The outcomes of competition</vt:lpstr>
      <vt:lpstr>Graphical method</vt:lpstr>
      <vt:lpstr>PowerPoint Presentation</vt:lpstr>
      <vt:lpstr>What happens if we change the carrying capacity?</vt:lpstr>
      <vt:lpstr>Phase shift</vt:lpstr>
      <vt:lpstr>Phase shift</vt:lpstr>
      <vt:lpstr>Other option if we change the carrying capacity (for different a and b)</vt:lpstr>
      <vt:lpstr>Alternative Stable States,  Catastrophic transition</vt:lpstr>
      <vt:lpstr>Alternative Stable States,  Catastrophic transition</vt:lpstr>
      <vt:lpstr> Coral cover in Jamaican reefs</vt:lpstr>
      <vt:lpstr>Data explained using alternative stable states</vt:lpstr>
      <vt:lpstr>Data explained using alternative stable states</vt:lpstr>
      <vt:lpstr>Coral reef recovery</vt:lpstr>
      <vt:lpstr>Catastrophic transitions: management implications</vt:lpstr>
      <vt:lpstr>Climate change</vt:lpstr>
      <vt:lpstr>Generic situation</vt:lpstr>
      <vt:lpstr>Generic situation</vt:lpstr>
      <vt:lpstr>Codim 2 Bifurcation diagram of LV competition model </vt:lpstr>
      <vt:lpstr>PowerPoint Presentation</vt:lpstr>
      <vt:lpstr>Generic situation</vt:lpstr>
      <vt:lpstr>Generic situation</vt:lpstr>
      <vt:lpstr>Alternative stable states are found in vary different ecosystems:</vt:lpstr>
      <vt:lpstr>Evidence</vt:lpstr>
      <vt:lpstr>Evidence</vt:lpstr>
      <vt:lpstr>Bee decline</vt:lpstr>
      <vt:lpstr>Bee decline</vt:lpstr>
      <vt:lpstr>Bee decline</vt:lpstr>
      <vt:lpstr>Why the cause of bee decline is so difficult to find</vt:lpstr>
      <vt:lpstr>PowerPoint Presentation</vt:lpstr>
      <vt:lpstr>PowerPoint Presentation</vt:lpstr>
      <vt:lpstr>Effects of exposure of sublethal pesticides</vt:lpstr>
      <vt:lpstr>Effects of exposure of sublethal pesticides</vt:lpstr>
      <vt:lpstr>Colony dynamics</vt:lpstr>
      <vt:lpstr>Effects of exposure of sublethal pesticides</vt:lpstr>
      <vt:lpstr>Effects of exposure of sublethal pesticides</vt:lpstr>
      <vt:lpstr>Effects of exposure of sublethal pesticides</vt:lpstr>
      <vt:lpstr>PowerPoint Presentation</vt:lpstr>
      <vt:lpstr>Any stress (including disease) could cause alternative fates </vt:lpstr>
      <vt:lpstr>PowerPoint Presentation</vt:lpstr>
      <vt:lpstr>Midges can be highly abundant</vt:lpstr>
      <vt:lpstr>PowerPoint Presentation</vt:lpstr>
      <vt:lpstr>Possible explanation: Alternative stable states</vt:lpstr>
      <vt:lpstr>Demonstrating existence of alternative stable states </vt:lpstr>
      <vt:lpstr>Parameter estimation</vt:lpstr>
      <vt:lpstr>Learning outcomes</vt:lpstr>
      <vt:lpstr>Period doubling, chaos  </vt:lpstr>
      <vt:lpstr>Back to the logistic</vt:lpstr>
      <vt:lpstr>A quote from Pearl (1927)    </vt:lpstr>
      <vt:lpstr>Back to the logistic</vt:lpstr>
      <vt:lpstr>Logistic Map</vt:lpstr>
      <vt:lpstr>Logistic Map</vt:lpstr>
      <vt:lpstr>Logistic Map</vt:lpstr>
      <vt:lpstr>Logistic Map</vt:lpstr>
      <vt:lpstr>Logistic Map</vt:lpstr>
      <vt:lpstr>Logistic Map : finding the equilibrium</vt:lpstr>
      <vt:lpstr>Logistic Map: Stability of the equilibria</vt:lpstr>
      <vt:lpstr>Logistic Map: Stability of the equilibrium</vt:lpstr>
      <vt:lpstr>Stability of the equilibrium</vt:lpstr>
      <vt:lpstr>Logistic Map Period 2 cycle</vt:lpstr>
      <vt:lpstr>Logistic Map Bifurcation diagram</vt:lpstr>
      <vt:lpstr>Logistic Map Bifurcation diagram</vt:lpstr>
      <vt:lpstr>PowerPoint Presentation</vt:lpstr>
      <vt:lpstr>Logistic Map Bifurcation diagram</vt:lpstr>
      <vt:lpstr>Chaos</vt:lpstr>
      <vt:lpstr>Chaos</vt:lpstr>
      <vt:lpstr>Chaos</vt:lpstr>
      <vt:lpstr>PowerPoint Presentation</vt:lpstr>
      <vt:lpstr>PowerPoint Presentation</vt:lpstr>
      <vt:lpstr>Chaos</vt:lpstr>
      <vt:lpstr>Chaos</vt:lpstr>
      <vt:lpstr>Chaos</vt:lpstr>
      <vt:lpstr>Chaos</vt:lpstr>
      <vt:lpstr>Learning outcomes</vt:lpstr>
    </vt:vector>
  </TitlesOfParts>
  <Company>RHUL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Jansen</dc:creator>
  <cp:lastModifiedBy>Vincent</cp:lastModifiedBy>
  <cp:revision>244</cp:revision>
  <dcterms:created xsi:type="dcterms:W3CDTF">2002-06-29T18:19:19Z</dcterms:created>
  <dcterms:modified xsi:type="dcterms:W3CDTF">2018-03-01T17:01:03Z</dcterms:modified>
</cp:coreProperties>
</file>